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Layouts/slideLayout46.xml" ContentType="application/vnd.openxmlformats-officedocument.presentationml.slideLayout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ableStyles.xml" ContentType="application/vnd.openxmlformats-officedocument.presentationml.tableStyles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s/slide119.xml" ContentType="application/vnd.openxmlformats-officedocument.presentationml.slide+xml"/>
  <Override PartName="/ppt/slides/slide148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55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slides/slide144.xml" ContentType="application/vnd.openxmlformats-officedocument.presentationml.slide+xml"/>
  <Override PartName="/ppt/slides/slide162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51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s/slide138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Layouts/slideLayout16.xml" ContentType="application/vnd.openxmlformats-officedocument.presentationml.slideLayout+xml"/>
  <Default Extension="jpeg" ContentType="image/jpeg"/>
  <Override PartName="/ppt/slideLayouts/slideLayout34.xml" ContentType="application/vnd.openxmlformats-officedocument.presentationml.slideLayout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Layouts/slideLayout39.xml" ContentType="application/vnd.openxmlformats-officedocument.presentationml.slideLayout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slideLayouts/slideLayout42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s/slide129.xml" ContentType="application/vnd.openxmlformats-officedocument.presentationml.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168"/>
  </p:notesMasterIdLst>
  <p:handoutMasterIdLst>
    <p:handoutMasterId r:id="rId169"/>
  </p:handoutMasterIdLst>
  <p:sldIdLst>
    <p:sldId id="267" r:id="rId3"/>
    <p:sldId id="270" r:id="rId4"/>
    <p:sldId id="272" r:id="rId5"/>
    <p:sldId id="268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7" r:id="rId50"/>
    <p:sldId id="316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56" r:id="rId90"/>
    <p:sldId id="357" r:id="rId91"/>
    <p:sldId id="358" r:id="rId92"/>
    <p:sldId id="359" r:id="rId93"/>
    <p:sldId id="360" r:id="rId94"/>
    <p:sldId id="361" r:id="rId95"/>
    <p:sldId id="362" r:id="rId96"/>
    <p:sldId id="363" r:id="rId97"/>
    <p:sldId id="364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5" r:id="rId109"/>
    <p:sldId id="376" r:id="rId110"/>
    <p:sldId id="377" r:id="rId111"/>
    <p:sldId id="378" r:id="rId112"/>
    <p:sldId id="379" r:id="rId113"/>
    <p:sldId id="380" r:id="rId114"/>
    <p:sldId id="381" r:id="rId115"/>
    <p:sldId id="382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2" r:id="rId156"/>
    <p:sldId id="423" r:id="rId157"/>
    <p:sldId id="424" r:id="rId158"/>
    <p:sldId id="425" r:id="rId159"/>
    <p:sldId id="426" r:id="rId160"/>
    <p:sldId id="427" r:id="rId161"/>
    <p:sldId id="428" r:id="rId162"/>
    <p:sldId id="429" r:id="rId163"/>
    <p:sldId id="430" r:id="rId164"/>
    <p:sldId id="431" r:id="rId165"/>
    <p:sldId id="432" r:id="rId166"/>
    <p:sldId id="433" r:id="rId167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6600"/>
    <a:srgbClr val="FF3300"/>
    <a:srgbClr val="E2641E"/>
    <a:srgbClr val="FFCC66"/>
    <a:srgbClr val="B9B9B9"/>
    <a:srgbClr val="E0AC00"/>
    <a:srgbClr val="68676C"/>
    <a:srgbClr val="8D9DD8"/>
    <a:srgbClr val="953D46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412" autoAdjust="0"/>
  </p:normalViewPr>
  <p:slideViewPr>
    <p:cSldViewPr showGuides="1">
      <p:cViewPr varScale="1">
        <p:scale>
          <a:sx n="111" d="100"/>
          <a:sy n="111" d="100"/>
        </p:scale>
        <p:origin x="-1590" y="-90"/>
      </p:cViewPr>
      <p:guideLst>
        <p:guide orient="horz" pos="2160"/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17" d="100"/>
          <a:sy n="117" d="100"/>
        </p:scale>
        <p:origin x="1206" y="90"/>
      </p:cViewPr>
      <p:guideLst/>
    </p:cSldViewPr>
  </p:notesViewPr>
  <p:gridSpacing cx="58989913" cy="58989913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slide" Target="slides/slide152.xml"/><Relationship Id="rId159" Type="http://schemas.openxmlformats.org/officeDocument/2006/relationships/slide" Target="slides/slide157.xml"/><Relationship Id="rId170" Type="http://schemas.openxmlformats.org/officeDocument/2006/relationships/presProps" Target="presProp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viewProps" Target="viewProps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64" Type="http://schemas.openxmlformats.org/officeDocument/2006/relationships/slide" Target="slides/slide162.xml"/><Relationship Id="rId16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72" Type="http://schemas.openxmlformats.org/officeDocument/2006/relationships/theme" Target="theme/theme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pPr/>
              <a:t>2021-04-28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81903" y="2680109"/>
            <a:ext cx="3859670" cy="8064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2667126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4/28/2021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5245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4/28/2021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456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4/28/2021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2867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5878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0832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0548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39871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173710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1666413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42682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88683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504813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="" xmlns:p14="http://schemas.microsoft.com/office/powerpoint/2010/main" val="1452766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2EC-FE51-234C-8874-87F532D5C722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8601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BB0B-C07A-EF4C-ADBF-B404E3B41965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87773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531E-1DA2-B34A-93A6-C570B815175C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08083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4664-5CFD-1A4D-9B41-76CFD729FE90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76260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452" y="1906719"/>
            <a:ext cx="691284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="" xmlns:p14="http://schemas.microsoft.com/office/powerpoint/2010/main" val="139126210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41689738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11755618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548650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781" y="1470362"/>
            <a:ext cx="8105496" cy="496462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786850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99926100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4979542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201275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439854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41803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58011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32008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770085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24643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05738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370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13" y="440330"/>
            <a:ext cx="8107710" cy="800724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470362"/>
            <a:ext cx="8105496" cy="4849414"/>
          </a:xfrm>
        </p:spPr>
        <p:txBody>
          <a:bodyPr>
            <a:normAutofit/>
          </a:bodyPr>
          <a:lstStyle>
            <a:lvl1pPr marL="225425" indent="-225425">
              <a:buClr>
                <a:srgbClr val="FFCC66"/>
              </a:buClr>
              <a:buFont typeface="Wingdings" panose="05000000000000000000" pitchFamily="2" charset="2"/>
              <a:buChar char="l"/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 marL="573088" indent="-238125">
              <a:buClr>
                <a:srgbClr val="FFCC66"/>
              </a:buClr>
              <a:buFont typeface="Wingdings" panose="05000000000000000000" pitchFamily="2" charset="2"/>
              <a:buChar char="l"/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 marL="860425" indent="-182563">
              <a:buClr>
                <a:srgbClr val="FFCC66"/>
              </a:buClr>
              <a:buFont typeface="Wingdings" panose="05000000000000000000" pitchFamily="2" charset="2"/>
              <a:buChar char="l"/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 marL="1198563" indent="-225425">
              <a:buClr>
                <a:srgbClr val="FFCC66"/>
              </a:buClr>
              <a:buFont typeface="Wingdings" panose="05000000000000000000" pitchFamily="2" charset="2"/>
              <a:buChar char="l"/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 marL="1544638" indent="-228600">
              <a:buClr>
                <a:srgbClr val="FFCC66"/>
              </a:buClr>
              <a:buFont typeface="Wingdings" panose="05000000000000000000" pitchFamily="2" charset="2"/>
              <a:buChar char="l"/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446294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827353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1929299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15637099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2529627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1353544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3916354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="" xmlns:p14="http://schemas.microsoft.com/office/powerpoint/2010/main" val="38040388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31238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419522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20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1895029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2507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410683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C587-CD89-8C40-AE01-36B25C2FD636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572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BB27-D512-944F-BD47-D639527B0043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0097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4/28/2021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13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Clr>
          <a:srgbClr val="E0AC00"/>
        </a:buClr>
        <a:buFont typeface="Wingdings" panose="05000000000000000000" pitchFamily="2" charset="2"/>
        <a:buChar char="l"/>
        <a:defRPr sz="1800" kern="1200">
          <a:solidFill>
            <a:srgbClr val="504B4B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Clr>
          <a:srgbClr val="E0AC00"/>
        </a:buClr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Clr>
          <a:srgbClr val="E0AC00"/>
        </a:buClr>
        <a:buFont typeface="Wingdings" panose="05000000000000000000" pitchFamily="2" charset="2"/>
        <a:buChar char="l"/>
        <a:defRPr sz="14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>
              <a:lumMod val="50000"/>
            </a:schemeClr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Clr>
          <a:srgbClr val="E0AC00"/>
        </a:buClr>
        <a:buFont typeface="Wingdings" panose="05000000000000000000" pitchFamily="2" charset="2"/>
        <a:buChar char="l"/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Clr>
          <a:srgbClr val="E0AC00"/>
        </a:buClr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Clr>
          <a:srgbClr val="E0AC00"/>
        </a:buClr>
        <a:buFont typeface="Wingdings" panose="05000000000000000000" pitchFamily="2" charset="2"/>
        <a:buChar char="l"/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9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9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9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9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9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9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9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9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9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9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9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9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9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9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9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9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9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9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9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9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9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9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9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9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9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9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9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9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9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9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9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9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9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9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9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9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9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224864"/>
            <a:ext cx="9144000" cy="189542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algn="ctr"/>
            <a:r>
              <a:rPr lang="en-US" sz="5400" dirty="0" smtClean="0">
                <a:solidFill>
                  <a:srgbClr val="E0AC00"/>
                </a:solidFill>
              </a:rPr>
              <a:t>18</a:t>
            </a:r>
            <a:r>
              <a:rPr lang="ko-KR" altLang="en-US" sz="5400" dirty="0" smtClean="0">
                <a:solidFill>
                  <a:srgbClr val="E0AC00"/>
                </a:solidFill>
              </a:rPr>
              <a:t>장</a:t>
            </a:r>
            <a:r>
              <a:rPr lang="en-US" altLang="ko-KR" sz="5400" dirty="0" smtClean="0">
                <a:solidFill>
                  <a:schemeClr val="tx1"/>
                </a:solidFill>
              </a:rPr>
              <a:t> </a:t>
            </a:r>
            <a:endParaRPr lang="en-US" altLang="ko-KR" sz="5400" dirty="0">
              <a:solidFill>
                <a:schemeClr val="tx1"/>
              </a:solidFill>
            </a:endParaRPr>
          </a:p>
          <a:p>
            <a:pPr algn="ctr"/>
            <a:r>
              <a:rPr lang="ko-KR" altLang="en-US" sz="5400" dirty="0" smtClean="0">
                <a:solidFill>
                  <a:schemeClr val="tx1"/>
                </a:solidFill>
              </a:rPr>
              <a:t>강화 학습으로</a:t>
            </a:r>
          </a:p>
          <a:p>
            <a:pPr algn="ctr"/>
            <a:r>
              <a:rPr lang="ko-KR" altLang="en-US" sz="5400" dirty="0" smtClean="0">
                <a:solidFill>
                  <a:schemeClr val="tx1"/>
                </a:solidFill>
              </a:rPr>
              <a:t>복잡한 환경에서 의사 결정</a:t>
            </a:r>
            <a:endParaRPr 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95036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경험에서 배운다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강화 학습 이해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이것이 강화 학습의 핵심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강화 학습에서는 에이전트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컴퓨터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로봇에 무엇을 하라고 가르칠 수 없음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단지 에이전트가 달성해야 할 것을 지정할 수밖에 없음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시행착오를 통해 얻은 결과를 바탕으로 에이전트의 성공과 실패에 따라 보상을 결정할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강화 학습은 복잡한 환경에서 의사 결정할 때 매우 매력적인 방법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특히 알려지지 않은 일련의 단계가 문제 해결에 필요할 때임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설명하거나 정의하기 어려울 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그렇음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OpenAI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짐에 포함된 환경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3038" y="1923237"/>
            <a:ext cx="5385052" cy="4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OpenAI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짐에 포함된 환경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0794" y="1931218"/>
            <a:ext cx="5541651" cy="1078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73187" y="3083358"/>
            <a:ext cx="5219067" cy="1734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OpenAI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짐에 포함된 환경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2747" y="1873611"/>
            <a:ext cx="5826354" cy="3617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OpenAI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짐에 포함된 환경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3224" y="1862478"/>
            <a:ext cx="5693056" cy="4562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OpenAI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짐에 포함된 환경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1873611"/>
            <a:ext cx="5441258" cy="3686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OpenAI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짐에 포함된 환경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90650" y="1931218"/>
            <a:ext cx="5420348" cy="4446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OpenAI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짐에 포함된 환경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8401" y="1873611"/>
            <a:ext cx="5708368" cy="4598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OpenAI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짐에 포함된 환경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6008" y="1873611"/>
            <a:ext cx="3147404" cy="1435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OpenAI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짐에 포함된 환경 사용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코드는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그리드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월드 환경을 구현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클래스로 환경의 인스턴스를 만들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CartPole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예제와 비슷한 방식으로 환경과 상호 작용할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구현한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GridWorldEnv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상태를 재설정하는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reset()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행동을 실행하는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step()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같은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상속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자세한 구현 내용은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람다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(lambda)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함수로 네 개의 행동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move_up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move_down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move_left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(), </a:t>
            </a: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move_right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정의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4194383"/>
            <a:ext cx="98722" cy="98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OpenAI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짐에 포함된 환경 사용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넘파이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배열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isd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시작 상태의 확률을 담고 있어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부모 클래스의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reset()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호출될</a:t>
            </a: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때 이 분포를 기반으로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상태가 선택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항상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그리드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월드의 왼쪽 아래 모서리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상태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시작하기 때문에 상태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확률을 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1.0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지정함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나머지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29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상태 확률은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0.0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1931218"/>
            <a:ext cx="98722" cy="98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경험에서 배운다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강화 학습 이해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게임과 로봇 애플리케이션 말고도 강화 학습의 예를 자연에서 찾을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개 훈련은 강화 학습과 관련이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원하는 어떤 행동을 수행했을 때 개에게 보상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먹이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주인에게 발작 징후를 경고하는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의료견을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생각해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개가 발작 징후를 감지하는 정확한 메커니즘은 알지 못함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메커니즘을 정확히 알고 있더라도 발작 감지를 학습하기 위한 일련의 단계를 정의할 수 없음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행동을 강화하기 위해 발작을 성공적으로 감지한 개에게 먹이를 보상으로 줄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OpenAI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짐에 포함된 환경 사용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딕셔너리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정의되는 전이 확률은 어떤 행동이 선택되었을 때 한 상태에서 다른 상</a:t>
            </a: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태로 이동할 확률을 결정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이로 인해 우연에 의한 행동 선택이 다른 결과를 가져올 수 있는 확률적인 환경을 가지게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간단하게 선택한 행동의 방향으로 상태를 바꾸는 출력 하나만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마지막으로 이 전이 확률은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env.step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함수가 다음 상태를 결정하기 위해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또한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_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build_display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환경의 기본 모습을 시각화함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render()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에이전트의 이동을 보여 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1931218"/>
            <a:ext cx="98722" cy="98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3947463"/>
            <a:ext cx="98722" cy="98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OpenAI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짐에 포함된 환경 사용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새로운 환경을 만들어 이 구현을 테스트하고 각 상태에서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행동을 선택하여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에피소드를 시각화해 보겠음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동일한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스크립트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(gridworld_env.py)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끝에 다음 코드를 포함하고 이 스크립트를 실행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2852930"/>
            <a:ext cx="5060297" cy="3744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OpenAI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짐에 포함된 환경 사용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스크립트를 실행하면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18-8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같은 그리드 월드 환경을 볼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22214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18-8 </a:t>
            </a:r>
            <a:r>
              <a:rPr lang="ko-KR" altLang="en-US" sz="1600" b="1" dirty="0" smtClean="0"/>
              <a:t>화면에 출력된 </a:t>
            </a:r>
            <a:r>
              <a:rPr lang="ko-KR" altLang="en-US" sz="1600" b="1" dirty="0" err="1" smtClean="0"/>
              <a:t>그리드</a:t>
            </a:r>
            <a:r>
              <a:rPr lang="ko-KR" altLang="en-US" sz="1600" b="1" dirty="0" smtClean="0"/>
              <a:t> 월드 환경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622502"/>
            <a:ext cx="4256894" cy="3824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Q-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러닝으로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그리드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월드 문제 풀기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강화 학습 알고리즘의 이론과 개발 과정을 소개하고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OpenAI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툴킷으로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환경을 준비했으니 이제 현재 가장 인기 있는 강화 학습 알고리즘인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러닝을 구현해 보겠음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gridworld_env.py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스크립트에서 구현한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그리드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월드 환경을 사용하겠음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Q-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러닝으로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그리드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월드 문제 풀기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Q-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러닝 알고리즘 구현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agent.py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라는 새로운 스크립트를 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agent.py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스크립트에 다음과 같이 환경과 상호 작용할 에이전트를 정의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910537"/>
            <a:ext cx="3875164" cy="3653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Q-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러닝으로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그리드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월드 문제 풀기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34043" y="1873611"/>
            <a:ext cx="3390900" cy="175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3599554"/>
            <a:ext cx="6650334" cy="2076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Q-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러닝으로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그리드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월드 문제 풀기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1873611"/>
            <a:ext cx="6250180" cy="443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Q-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러닝으로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그리드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월드 문제 풀기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1931218"/>
            <a:ext cx="5860002" cy="2341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Q-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러닝으로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그리드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월드 문제 풀기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_ _init_ _()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학습률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할인 계수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(γ), ϵ-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그리드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정책을 위한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같은 다양한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하이퍼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선언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초기에는 높은 값의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ϵ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시작하지만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_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adjust_epsilon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최솟값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ϵ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min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도달할 때까지 감소시킴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choose_action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ϵ-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그리디 정책을 기반으로 행동을 선택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균등 분포를 사용하여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행동을 선택할지 아니면 행동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가치 함수를 기반으로 선택할지 결정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_learn()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러닝 알고리즘의 업데이트 규칙을 구현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메서드는 각 이동에 대해 현재 상태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(s),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선택된 행동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(a),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관측된 보상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(r),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상태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(s')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받음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에피소드의 끝에 도달했는지 나타내는 플래그를 받음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에피소드의 끝이라면 타깃 값은 관측된 보상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(r)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그렇지 않으면 타깃은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01397" y="5560459"/>
            <a:ext cx="1894555" cy="403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Q-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러닝으로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그리드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월드 문제 풀기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마지막 단계로 새로운 스크립트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qlearning.py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만들어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러닝 알고리즘을 사용하는 에이전트를 훈련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코드에서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러닝 알고리즘을 구현한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run_qlearning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정의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에이전트의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choose_action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호출하여 에피소드를 테스트하고 환경을 실행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전이 정보를 담은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튜플을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에이전트의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_learn()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전달하여 상태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가치 함수를 업데이트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학습 과정을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모니터링하기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위해 각 에피소드의 최종 보상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(-1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+1)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에피소드 길이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에피소드 시작에서 종료까지 에이전트가 이동한 횟수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저장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경험에서 배운다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강화 학습 이해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강화 학습은 특정 목표를 달성하기 위해 일련의 행동을 학습할 수 있는 강력한 프레임워크를 제공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강화 학습은 비교적 초기 단계이고 풀지 못한 문제가 많아 활발히 연구되는 분야임을 꼭 기억하자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강화 학습 모델 훈련을 특히 어렵게 만드는 한 가지는 이전에 선택했던 행동에 따라 모델의 입력이 달라진다는 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이로 인해 각종 문제가 발생하고 불안정한 훈련을 야기함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강화 학습에 있는 이런 시퀀스 의존성은 지연 효과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(delayed effect)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타임 스텝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선택한 행동이 언제일지 모르지만 일련의 타임 스텝 뒤에 나타난 미래 보상을 만들어 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Q-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러닝으로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그리드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월드 문제 풀기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보상과 이동 횟수는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plot_learning_history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사용하여 그래프로 출력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366" y="2219253"/>
            <a:ext cx="5607747" cy="3708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Q-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러닝으로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그리드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월드 문제 풀기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0794" y="1873611"/>
            <a:ext cx="6120213" cy="4623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Q-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러닝으로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그리드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월드 문제 풀기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1894994"/>
            <a:ext cx="5217682" cy="3204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6437" y="5157210"/>
            <a:ext cx="4345800" cy="574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Q-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러닝으로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그리드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월드 문제 풀기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3465" y="1873611"/>
            <a:ext cx="6046278" cy="4290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Q-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러닝으로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그리드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월드 문제 풀기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2553" y="1918267"/>
            <a:ext cx="4975698" cy="202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Q-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러닝으로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그리드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월드 문제 풀기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스크립트를 실행하면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번의 에피소드 동안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러닝 알고리즘을 실행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에이전트의 행동을 시각화해 보면 학습 초기에는 에이전트가 대부분 함정에 빠진다는 것을 볼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시간이 지나면서 실패를 통해 학습하여 결국 골드 상태에 도달함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에피소드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처음 도달함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18-9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에이전트의 이동 횟수와 보상을 보여 줌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18-9 </a:t>
            </a:r>
            <a:r>
              <a:rPr lang="ko-KR" altLang="en-US" sz="1600" b="1" dirty="0" smtClean="0"/>
              <a:t>에이전트의 이동 횟수와 보상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885585"/>
            <a:ext cx="6525736" cy="4677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Q-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러닝으로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그리드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월드 문제 풀기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앞의 그래프에 나타난 학습 과정을 보면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에포크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이후에 에이전트가 골드 상태에 가는 지름길을 학습한 것으로 보임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번째 에피소드 이후에는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ϵ-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그리디 정책 때문에 약간의 편차가 있지만 에피소드 길이가 거의 동일함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심층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Q-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러닝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 코드에서 그리디 월드 문제를 위해 잘 알려진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러닝 알고리즘을 구현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문제는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이산적인 상태 공간으로 구성되어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가치를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딕셔너리로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저장해도 충분함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이따금 상태 개수가 매우 클 수 있고 거의 무한하게 클 수도 있다는 점을 기억해야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이산적인 상태가 아니라 연속적인 상태 공간을 다루어야 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어떤 상태는 훈련하는 동안 전혀 방문하지 못해 나중에 에이전트가 이런 상태를 다룰 때 문제가 될 수 있음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심층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Q-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러닝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문제를 해결하기 위해 가치 함수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V(S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나 행동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가치 함수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Q(S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A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같은 테이블 형태의 데이터 포맷으로 가치 함수를 표현하는 대신에 함수 근사 방식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(function approximation)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진짜 가치 함수를 근사하도록 학습할 수 있는 함수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정의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)≈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(s)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입력 특성의 집합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특성화된 상태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경험에서 배운다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강화 학습 시스템의 에이전트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-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환경 인터페이스 정의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모든 강화 학습 예에서 두 개의 객체를 뚜렷하게 구분할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바로 에이전트와 환경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이론적으로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에이전트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(agent)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행동을 통해 주변 환경과 상호 작용하고 의사 결정 방법을 배우는 객체로 정의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에이전트는 행동의 결과로 환경에서 주는 관측과 보상 신호를 받음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환경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(environment)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에이전트를 제외한 모든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환경은 에이전트와 통신하고 에이전트의 행동에 대한 보상 신호를 결정하고 관측 내용을 전달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심층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Q-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러닝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근사 함수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q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a)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심층 신경망일 때 만들어진 모델을 심층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네트워크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(DQN)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라고 부름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DQN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 훈련에서는 가중치가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러닝 알고리즘에 따라 업데이트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DQN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모델의 예가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18-10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나와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특성으로 표현된 상태가 첫 번째 층에 전달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18-10 </a:t>
            </a:r>
            <a:r>
              <a:rPr lang="ko-KR" altLang="en-US" sz="1600" b="1" dirty="0" smtClean="0"/>
              <a:t>심층 </a:t>
            </a:r>
            <a:r>
              <a:rPr lang="en-US" altLang="ko-KR" sz="1600" b="1" dirty="0" smtClean="0"/>
              <a:t>Q-</a:t>
            </a:r>
            <a:r>
              <a:rPr lang="ko-KR" altLang="en-US" sz="1600" b="1" dirty="0" smtClean="0"/>
              <a:t>네트워크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988825"/>
            <a:ext cx="7440357" cy="2752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심층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Q-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러닝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심층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러닝 알고리즘으로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DQN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어떻게 훈련할 수 있는지 알아보자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크게 보았을 때 주된 방법은 보통의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러닝과 매우 비슷함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크게 다른 점은 행동 가치를 계산하는 다층 신경망을 사용하는 것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심층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Q-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러닝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Q-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러닝 알고리즘에 따라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DQN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모델 훈련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절에서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러닝 알고리즘을 사용하여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DQN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모델을 훈련하는 과정을 설명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심층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러닝을 사용하려면 앞서 구현한 기본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러닝 방식을 수정해야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변경 사항 중 하나는 에이전트의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choose_action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러닝을 위한 코드에서는 단순히 행동 가치를 참조하여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딕셔너리에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저장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이 함수는 행동 가치를 계산하기 위해 신경망 모델의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정방향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계산을 수행하는 것으로 바뀌어야 함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심층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Q-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러닝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pPr lvl="1">
              <a:buNone/>
            </a:pP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재생 메모리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러닝을 위한 테이블 방식을 사용하면 다른 값에 영향을 미치지 않고 특정 상태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행동 쌍의 가치를 업데이트할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이제는 신경망 모델로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q(s, a)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근사하기 때문에 상태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행동 쌍을 위해 가중치를 업데이트하면 다른 상태의 출력에도 영향을 미침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 지도 학습 문제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분류 문제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확률적 경사 하강법으로 신경망을 훈련하려면 모델이 수렴할 때까지 훈련 데이터로 여러 번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에포크를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반복함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심층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Q-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러닝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에피소드가 훈련하는 동안 변경되고 이로 인해 훈련 초기에 방문했던 일부 상태를 나중에 덜 방문하게 되기 때문에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러닝에 사용하기 매우 어려움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신경망을 훈련할 때 훈련 샘플이 독립 동일 분포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(Independent and Identically Distributed, IID)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라고 가정함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에이전트의 에피소드에서 얻은 샘플은 연속된 전이를 형성하기 때문에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IID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아님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심층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Q-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러닝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이슈를 해결하기 위해 에이전트가 환경과 상호 작용하고 전이 요소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q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a)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생성할 때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재생 메모리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(replay memory)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라고 부르는 메모리 버퍼에 많은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그러나 유한한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횟수의 전이를 저장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새로운 상호 작용을 수행한 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에이전트가 환경에서 행동을 선택하고 실행한 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만들어진 새로운 전이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원소를 메모리에 추가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심층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Q-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러닝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메모리 크기를 제한하기 위해 가장 오래된 전이는 메모리에서 삭제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리스트라면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pop(0)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리스트의 첫 번째 원소를 제거할 수 있음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재생 버퍼에서 미니 배치 샘플을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랜덤하게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선택하여 손실을 계산하고 신경망의 가중치를 업데이트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18-11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이 과정이 나타나 있음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18-11 </a:t>
            </a:r>
            <a:r>
              <a:rPr lang="ko-KR" altLang="en-US" sz="1600" b="1" dirty="0" smtClean="0"/>
              <a:t>재생 메모리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988825"/>
            <a:ext cx="7566330" cy="2557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심층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Q-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러닝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pPr lvl="1">
              <a:buNone/>
            </a:pP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손실 계산을 위해 타깃 가치 결정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테이블 구조를 사용하는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러닝에서 바꾸어야 할 또 다른 점은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DQN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훈련하기 위해 업데이트 규칙을 적용하는 방법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배치 샘플에 저장된 전이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원소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q, r,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s’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,done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담고 있음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경험에서 배운다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강화 학습 시스템의 에이전트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-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환경 인터페이스 정의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보상 신호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(reward signal)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에이전트가 환경과 상호 작용하면서 받는 피드백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보통 스칼라 값으로 제공되고 양수나 음수일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보상은 에이전트가 얼마나 잘 수행했는지 알려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주는것이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목적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에이전트가 보상을 받는 주기는 작업이나 문제에 따라 다름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체스 게임에서는 모든 기물의 이동이 끝나고 전체 게임이 종료된 후 승리나 패배에 따라 결정될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반면 미로 게임은 타임 스텝마다 보상이 결정될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미로 게임에서는 에이전트가 에피소드 전체 기간 동안 누적된 보상을 최대화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심층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Q-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러닝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18-12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있듯이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DQN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정방향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계산을 두 번 수행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첫 번째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정방향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계산은 현재 상태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특성으로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두 번째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정방향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계산은 다음 상태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s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’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특성으로 사용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첫 번째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정방향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계산과 두 번째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정방향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계산을 통해 추정 행동 가치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q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s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,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q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s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',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얻음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q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s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,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  에 있는 모든 행동에 대한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가치 벡터를 의미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전이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원소로부터 에이전트가 선택한 행동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알 수 있음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59005" y="3140966"/>
            <a:ext cx="172572" cy="243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심층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Q-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러닝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러닝 알고리즘에 따라 상태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행동 쌍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a)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해당하는 행동 가치를 스칼라 타깃 가치</a:t>
            </a: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                        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업데이트해야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스칼라 타깃 가치를 만드는 대신 타깃 행동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가치 벡터를 만들어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a'≠a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다른 행동에 대한 행동 가치를 그대로 사용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6151" y="2104039"/>
            <a:ext cx="1890460" cy="393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18-12 DQN </a:t>
            </a:r>
            <a:r>
              <a:rPr lang="ko-KR" altLang="en-US" sz="1600" b="1" dirty="0" smtClean="0"/>
              <a:t>모델의 </a:t>
            </a:r>
            <a:r>
              <a:rPr lang="ko-KR" altLang="en-US" sz="1600" b="1" dirty="0" err="1" smtClean="0"/>
              <a:t>정방향</a:t>
            </a:r>
            <a:r>
              <a:rPr lang="ko-KR" altLang="en-US" sz="1600" b="1" dirty="0" smtClean="0"/>
              <a:t> 계산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931218"/>
            <a:ext cx="6913984" cy="4516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심층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Q-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러닝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세 개의 값을 사용하여 이를 회귀 문제로 다룸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현재 예측 가치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q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s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,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:)</a:t>
            </a: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앞서 설명한 타깃 가치 벡터</a:t>
            </a: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평균 제곱 오차 비용 함수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제외한 나머지 행동에 대한 손실은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될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마지막으로 계산된 이 손실을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역전파하여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신경망의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업데이트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2638994"/>
            <a:ext cx="98722" cy="98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2927029"/>
            <a:ext cx="98722" cy="98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3272671"/>
            <a:ext cx="98722" cy="98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심층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Q-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러닝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pPr lvl="1">
              <a:buNone/>
            </a:pP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심층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Q-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러닝 알고리즘 구현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이런 기법을 모두 사용하여 심층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러닝 알고리즘을 구현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이번에는 앞서 소개한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OpenAI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짐의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CartPole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환경을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CartPole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환경은 크기가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연속적인 상태 공간을 가짐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코드에서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DQNAgent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정의하여 모델을 만들고 여러 가지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하이퍼파라미터를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지정함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클래스는 테이블 형태의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러닝을 구현한 이전 에이전트에 비해 두 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더 있음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심층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Q-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러닝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remember()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새로운 전이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원소를 메모리 버퍼에 추가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replay()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미니 배치 샘플 전이를 만들어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_learn()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전달하여 신경망의 가중치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업데이트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797496"/>
            <a:ext cx="5541594" cy="3792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심층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Q-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러닝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1575" y="1895594"/>
            <a:ext cx="5263408" cy="464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심층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Q-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러닝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1931219"/>
            <a:ext cx="5157033" cy="3456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686" y="5445245"/>
            <a:ext cx="4301474" cy="661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심층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Q-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러닝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2039" y="1873611"/>
            <a:ext cx="5911329" cy="379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심층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Q-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러닝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1893196"/>
            <a:ext cx="4440830" cy="4750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경험에서 배운다</a:t>
            </a: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18-1 </a:t>
            </a:r>
            <a:r>
              <a:rPr lang="ko-KR" altLang="en-US" sz="1600" b="1" dirty="0" smtClean="0"/>
              <a:t>에이전트와 환경 사이의 상호 작용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988825"/>
            <a:ext cx="6951033" cy="4219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심층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Q-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러닝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1873611"/>
            <a:ext cx="5821348" cy="3693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심층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Q-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러닝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마지막으로 다음 코드에서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번의 에피소드 동안 이 모델을 훈련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마지막에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plot_learning_history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사용하여 학습 이력을 시각화함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564895"/>
            <a:ext cx="6644001" cy="3429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심층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Q-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러닝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1873611"/>
            <a:ext cx="6344006" cy="472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심층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Q-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러닝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1931218"/>
            <a:ext cx="6127602" cy="4428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심층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Q-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러닝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1873611"/>
            <a:ext cx="5676544" cy="4691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심층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Q-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러닝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번의 에피소드 동안 에이전트를 훈련하면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18-13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같이 시간이 지남에 따라 총 보상을 증가시키기 위해 학습했다는 것을 볼 수 있음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510175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18-13 </a:t>
            </a:r>
            <a:r>
              <a:rPr lang="ko-KR" altLang="en-US" sz="1600" b="1" dirty="0" smtClean="0"/>
              <a:t>에이전트가 받은 보상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5077" y="2852930"/>
            <a:ext cx="6827273" cy="3607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심층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Q-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러닝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에피소드에서 얻은 총 보상은 에이전트가 막대의 균형을 잡고 있는 총 시간과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18-13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있는 학습 이력을 보면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에포크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이후에 에이전트가 막대 균형을 잡는 방법을 배우고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 타임 스텝보다 더 오래 유지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157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18.5 </a:t>
            </a:r>
            <a:r>
              <a:rPr lang="ko-KR" altLang="en-US" sz="2600" dirty="0" smtClean="0"/>
              <a:t>전체 요약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000366" y="3397954"/>
            <a:ext cx="7200875" cy="13865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3754056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18.5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전체 요약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전체 요약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장에서 기초적인 것부터 시작해서 강화 학습의 핵심 개념을 다루었고 복잡한 환경에서 강화 학습이 어떻게 의사 결정을 도울 수 있는지 소개했음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에이전트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환경의 상호 작용과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마르코프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결정 과정을 배웠고 강화 학습 문제를 풀기 위한 주요 세가지 방법인 동적 계획법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MC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학습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TD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학습을 둘러보았음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동적 계획법 알고리즘은 환경 동역학을 완전히 알고 있다고 가정함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가정은 대부분의 실제 문제에서는 맞지 않음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기반 알고리즘에서 에이전트가 환경과 상호 작용하여 모의 경험을 생성하면서 학습하는 방법을 알아보았음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이론에 대해 설명한 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알고리즘의 오프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폴리시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범주에 속하는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러닝 알고리즘을 구현하여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그리드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월드 문제를 풀었음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마지막으로 함수 근사의 개념과 대규모 또는 연속적인 상태 공간을 가진 문제에 사용할 수 있는 심층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 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러닝을 다루었음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18.5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전체 요약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전체 요약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머신 러닝과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딥러닝에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대한 흥미로운 여행이 되었기를 바람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책을 통해 이 분야에 필요한 핵심적인 주제들을 다루었음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이런 기술들을 사용하여 실전 문제를 해결할 준비가 잘 되었을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지도 학습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강화 학습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비지도 학습 같은 학습의 종류를 소개하면서 책을 시작했음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단일층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신경망부터 시작해서 분류에 사용할 수 있는 몇 가지 학습 알고리즘을 설명했음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계속해서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고급 분류 알고리즘을 설명했음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장에서는 머신 러닝 파이프라인의 중요한 요소들을 배웠음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경험에서 배운다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강화 학습 시스템의 에이전트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-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환경 인터페이스 정의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18-1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나타난 에이전트의 상태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     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에이전트의 모든 변수 집합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로봇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드론의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경우 이 변수는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드론의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현재 위치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경도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위도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고도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드론의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배터리 잔량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팬 속도 등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타임 스텝마다 에이전트는 가능한 행동의 집합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en-US" altLang="ko-KR" b="1" baseline="-25000" dirty="0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     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통해 환경과 상호 작용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에이전트가 상태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S</a:t>
            </a:r>
            <a:r>
              <a:rPr lang="en-US" altLang="ko-KR" b="1" baseline="-25000" dirty="0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선택한 행동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en-US" altLang="ko-KR" b="1" baseline="-25000" dirty="0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기반으로 에이전트는 보상 신호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R</a:t>
            </a:r>
            <a:r>
              <a:rPr lang="en-US" altLang="ko-KR" b="1" baseline="-25000" dirty="0" smtClean="0">
                <a:latin typeface="KoPub돋움체_Pro Light" pitchFamily="18" charset="-127"/>
                <a:ea typeface="KoPub돋움체_Pro Light" pitchFamily="18" charset="-127"/>
              </a:rPr>
              <a:t>t+1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     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받고 에이전트의 상태는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S</a:t>
            </a:r>
            <a:r>
              <a:rPr lang="en-US" altLang="ko-KR" b="1" baseline="-25000" dirty="0" smtClean="0">
                <a:latin typeface="KoPub돋움체_Pro Light" pitchFamily="18" charset="-127"/>
                <a:ea typeface="KoPub돋움체_Pro Light" pitchFamily="18" charset="-127"/>
              </a:rPr>
              <a:t>t+1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     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됨  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6358" y="1873611"/>
            <a:ext cx="264564" cy="264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70" y="2780137"/>
            <a:ext cx="303221" cy="303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09957" y="3119571"/>
            <a:ext cx="309429" cy="309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16561" y="3371393"/>
            <a:ext cx="303299" cy="303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18.5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전체 요약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전체 요약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가장 뛰어난 알고리즘이더라도 훈련 데이터에서 배울 수 있는 정보는 제한적임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예측 모델을 만들고 평가하는 모범 사례를 배웠음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이는 머신 러닝 애플리케이션에서 중요한 또 하나의 요소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하나의 학습 알고리즘이 만족할 만한 성능에 도달하지 못한다면 이따금 모델을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앙상블하여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예측하는 것이 도움이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이를 알아보았음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장에서는 인터넷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소셜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미디어 플랫폼이 대세인 현대 시대에서 가장 인기 있고 흥미로운 형태의 데이터인 텍스트 데이터를 분석하기 위해 머신 러닝을 적용해 보았음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18.5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전체 요약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전체 요약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머신 러닝 기술은 오프라인 데이터에 국한되지 않음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9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머신 러닝 모델을 웹 애플리케이션에 내장하여 외부 세계와 소통하는 방법을 알아보았음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대부분의 내용이 머신 러닝에서 가장 인기 있는 애플리케이션인 분류 알고리즘에 집중했음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연속적인 출력 값을 예측하는 회귀 분석을 위한 몇 개의 알고리즘을 살펴보았음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머신 러닝에서 또 다른 놀라운 하위 분야는 군집 분석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데이터에 학습을 위한 정답이 없더라도 데이터에 있는 내재된 구조를 찾을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이를 다루었음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18.5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전체 요약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전체 요약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머신 러닝 전 분야에서 가장 흥미로운 알고리즘 중 하나인 인공 신경망으로 주제를 옮겼음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넘파이를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사용하여 다층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처음부터 구현해 보았음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딥러닝을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위한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능력은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볼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사용하여 신경망 모델을 만들고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Dataset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다루어 보았음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전처리 단계를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적용하는 방법도 배웠음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메커니즘을 깊게 다루었음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데코레이션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연산의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그레이디언트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추정기 등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다양한 기능과 메커니즘에 대해 소개했음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18.5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전체 요약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전체 요약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이미지 분류 작업에서 놀라운 성능을 내기 때문에 현재 컴퓨터 비전 분야에서 널리 사용되는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신경망을 배웠음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RNN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사용한 시퀀스 모델링을 배웠음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seq2seq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모델링에 대한 가장 최근의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딥러닝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알고리즘 중 하나인 트랜스포머 모델을 다루었음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GAN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사용하여 새로운 이미지를 생성하는 방법을 배웠음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과정에서 오토인코더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배치 정규화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전치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바서슈타인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GAN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도 배웠음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마지막으로 이 장에서 완전히 다른 종류의 머신 러닝 작업을 다루었음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환경과 상호 작용하여 보상 과정을 통해 학습하는 알고리즘을 개발하는 방법을 알아보았음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18.5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전체 요약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전체 요약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딥러닝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연구는 광범위하기 때문에 이 책에 모두 담을 수 없지만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딥러닝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분야의 가장 최근 발전을 따라가기에 충분한 관심을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끌었길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바람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머신 러닝에서 경험을 쌓고 이 분야의 최근 발전을 따라가고 싶다면 머신 러닝 분야 리더들의 작업을 참고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    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제프리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힌튼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(Geoffrey Hinton)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 http://www.cs.toronto.edu/~hinton/</a:t>
            </a:r>
          </a:p>
          <a:p>
            <a:pPr lvl="1">
              <a:buNone/>
            </a:pP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    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앤드류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응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(Andrew Ng)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 http://www.andrewng.org/</a:t>
            </a: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얀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르쿤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Yann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LeCun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 http://yann.lecun.com</a:t>
            </a: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유르겐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슈미트후버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Juergen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Schmidhuber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 http://people.idsia.ch/~juergen/</a:t>
            </a: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요슈아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벤지오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Yoshua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Bengio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 </a:t>
            </a: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http://www.iro.umontreal.ca/~bengioy/yoshua_en/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3503099"/>
            <a:ext cx="98722" cy="98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3791134"/>
            <a:ext cx="98722" cy="98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4136776"/>
            <a:ext cx="98722" cy="98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4482418"/>
            <a:ext cx="98722" cy="98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4828060"/>
            <a:ext cx="98722" cy="98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18.5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전체 요약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전체 요약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여기서는 겨우 몇 명만 예를 든 것뿐임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!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마지막으로 필자들의 웹 사이트는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https://sebastianraschka.com</a:t>
            </a: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http://vahidmirjalili.com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경험에서 배운다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강화 학습 시스템의 에이전트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-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환경 인터페이스 정의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학습 과정 중에서 에이전트는 여러 행동을 시도해 보아야 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탐험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(exploration)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점진적으로 에이전트는 총 누적 보상을 최대화하기 위해 더 많이 실행하고 선호하는 행동을 학습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활용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(exploitation)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개념을 이해하기 위해 간단한 예를 들어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소프트웨어 공학을 전공한 컴퓨터 과학과 졸업 학생이 회사에서 일을 시작할지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활용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데이터 과학이나 머신 러닝을 더 공부하기 위해 석사나 박사 학위에 도전할지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탐험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고민할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일반적으로 활용은 단기간 보상이 큰 행동을 선택하고 탐험은 장기간 실행했을 때 총 보상이 더 많은 결과를 만들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탐험과 활용 사이의 트레이드오프는 광범위하게 연구되었지만 아직 이 의사 결정 딜레마에 대한 보편적인 해답은 없음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18.2 </a:t>
            </a:r>
            <a:r>
              <a:rPr lang="ko-KR" altLang="en-US" sz="2600" dirty="0" smtClean="0"/>
              <a:t>강화 학습의 기초 이론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000366" y="3397954"/>
            <a:ext cx="7200875" cy="13865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37540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강화 학습의 기초 이론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마르코프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결정 과정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일반적으로 강화 학습이 다루는 문제는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마르코프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결정 과정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(Markov Decision Processes, MDP)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기술할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MDP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문제를 푸는 기본 방법은 동적 계획법을 사용하는 것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강화 학습은 동적 계획법에 비해 몇 가지 장점을 제공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상태 크기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가능한 상황의 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커지면 동적 계획법은 적용하기 어려움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경우 강화 학습이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MDP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문제를 푸는 데 훨씬 효과적이고 실용적인 대안이 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30630" y="375829"/>
            <a:ext cx="8943702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0AC00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18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0AC00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장 </a:t>
            </a:r>
            <a:r>
              <a:rPr lang="ko-KR" altLang="en-US" sz="32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강화 학습으로 복잡한 환경에서 의사 결정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769938" y="1183275"/>
            <a:ext cx="7719338" cy="16076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159892" y="1643183"/>
            <a:ext cx="621416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18.1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경험에서 배운다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18.2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강화 학습의 기초 이론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18.3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강화 학습 알고리즘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18.4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첫 번째 강화 학습 알고리즘 구현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18.5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요약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37540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강화 학습의 기초 이론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마르코프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결정 과정의 수학 공식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타임 스텝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결정이 그다음 상황에 영향을 미치는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인터랙티브하고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연속적인 의사 결정 과정을 학습해야 하는 문제는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마르코프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결정 과정으로 공식화할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강화 학습에 있는 에이전트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/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환경 상호 작용의 경우 에이전트의 시작 상태를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라고 하면 에이전트와 환경 사이의 상호 작용은 다음과 같은 시퀀스를 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083358"/>
            <a:ext cx="6157720" cy="595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강화 학습의 기초 이론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마르코프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결정 과정의 수학 공식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중괄호는 그냥 구분을 위해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타임 스텝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상태와 선택한 행동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t+1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행동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수행한 후 환경에서 받은 보상을 나타냄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R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t+1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A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시간에 종속적인 확률 변수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변수들은 각각                             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사전에 정의된 유한한 집합에서 값을 선택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MDP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시간 종속적인 확률 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t+1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t+1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이전 타임 스텝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t-1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값에만 의존하는 확률 분포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t+1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 s'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t+1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 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확률 분포는 다음과 같이 이전의 상태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(S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행동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(A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대한 조건부 확률로 쓸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55" y="3187581"/>
            <a:ext cx="1887787" cy="301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4696354"/>
            <a:ext cx="6524892" cy="514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강화 학습의 기초 이론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마르코프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결정 과정의 수학 공식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확률 분포는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환경의 동역학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(dynamics)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환경의 모델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완벽하게 정의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분포를 기반으로 모든 환경의 전이 확률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(transition probability)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계산할 수 있기 때문임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환경 동역학은 여러 강화 학습 방법을 분류하는 핵심 기준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환경의 모델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환경 동역학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필요하거나 학습하는 강화 학습 방법을 모델 기반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(model-based)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방법이라고 하며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 반대를 모델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프리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(model-free)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방법이라고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강화 학습의 기초 이론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마르코프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결정 과정의 수학 공식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주어진 상태에서 특정 행동이 항상 선택되거나 절대 선택되지 않는다면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p(s',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r|s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a) ∈ {0, 1}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이라면 환경 동역학은 결정적이라고 생각할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그렇지 않으면 일반적으로 환경은 확률적으로 움직임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확률적인 동작을 이해하기 위해 현재 상태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=s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수행한 행동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=a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미래 상태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t+1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=s'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관측할 확률을 생각해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이를                                                         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처럼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나타냄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이는 가능한 모든 보상을 합하는 식으로 주변 확률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(marginal probability)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계산할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6436" y="3371393"/>
            <a:ext cx="3465583" cy="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4062677"/>
            <a:ext cx="3603477" cy="986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강화 학습의 기초 이론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마르코프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결정 과정의 수학 공식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확률을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상태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전이 확률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(state-transition probability)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이라고 부름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상태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전이 확률에 기반하여 환경 동역학이 결정적이라면 에이전트가 상태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= 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행동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=a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선택할 때 다음 상태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t+1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=s'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전이할 확률은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100%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p(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s'|s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a) =1</a:t>
            </a: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강화 학습의 기초 이론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마르코프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결정 과정의 수학 공식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마르코프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과정 시각화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마르코프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과정은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유향 순환 그래프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(directed cyclic graph)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표현할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그래프의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환경의 각 상태를 나타냄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그래프의 에지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(edge)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간 연결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상태 간의 전이 확률을 나타냄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강화 학습의 기초 이론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마르코프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결정 과정의 수학 공식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세 개의 다른 상황 사이에서 결정해야 하는 학생을 생각해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(A)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집에서 시험 공부하기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(B)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집에서 비디오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게임하기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(C)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도서관에서 공부하기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(T)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잠자러 가는 종료 상태도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매시간 결정을 내려야 하고 결정을 내린 후 학생은 한 시간 동안 선택한 상황에 머무름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집에서 공부할 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상태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비디오 게임으로 바뀔 확률이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50%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라고 가정해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학생이 상태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비디오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게임하기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 때는 다음 시간에 계속 비디오 게임을 할 확률이 비교적 높음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(80%)</a:t>
            </a: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강화 학습의 기초 이론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마르코프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결정 과정의 수학 공식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18-3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순환 그래프와 전이 표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(transition table)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포함하여 학생 행동의 동역학을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마르코프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과정으로 나타냈음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2510175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18-3 </a:t>
            </a:r>
            <a:r>
              <a:rPr lang="ko-KR" altLang="en-US" sz="1600" b="1" dirty="0" err="1" smtClean="0"/>
              <a:t>마르코프</a:t>
            </a:r>
            <a:r>
              <a:rPr lang="ko-KR" altLang="en-US" sz="1600" b="1" dirty="0" smtClean="0"/>
              <a:t> 과정으로 표현된 학생 행동의 동역학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2968144"/>
            <a:ext cx="7591968" cy="270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강화 학습의 기초 이론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마르코프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결정 과정의 수학 공식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그래프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에지에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있는 값은 학생 행동의 전이 확률을 나타냄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값은 오른쪽 표에도 나와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표에서 행의 한 상태에서 다른 상태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전이할 확률의 합은 항상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강화 학습의 기초 이론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마르코프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결정 과정의 수학 공식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에피소드 작업 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vs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연속적인 작업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에이전트가 환경과 상호 작용함에 따라 관측이나 상태의 시퀀스는 궤적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(trajectory)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형성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여기에는 두 종류의 궤적이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에이전트의 궤적을 시간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 =0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시작하고 종료 상태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(t = T)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끝나는 부분 궤적으로 나눌 수 있다면 이 작업을 에피소드 작업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(episodic task)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이라고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반면 종료 상태가 없이 끝없이 궤적이 계속되면 이 작업을 연속적인 작업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(continuing task)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이라고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18.1 </a:t>
            </a:r>
            <a:r>
              <a:rPr lang="ko-KR" altLang="en-US" sz="2600" dirty="0" smtClean="0"/>
              <a:t>경험에서 배운다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000366" y="3397954"/>
            <a:ext cx="7200875" cy="13865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37540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강화 학습의 기초 이론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마르코프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결정 과정의 수학 공식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체스 게임을 위한 에이전트를 학습하는 것은 에피소드 작업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집을 깨끗하게 만드는 청소 로봇은 일반적으로 연속적인 작업을 수행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장에서는 에피소드 작업만 고려하겠음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에피소드 작업에서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에피소드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(episode)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에이전트가 시작 상태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종료 상태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가는 시퀀스 또는 궤적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429000"/>
            <a:ext cx="7323627" cy="552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강화 학습의 기초 이론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마르코프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결정 과정의 수학 공식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18-3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있는 마르코프 과정은 시험 공부를 하는 학생의 작업을 나타냄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다음 같은 세 개의 에피소드를 찾을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에피소드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1: BBCCCCBAT →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통과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최종 보상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 +1)</a:t>
            </a: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에피소드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2: ABBBBBBBBBT →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최종 보상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 -1)</a:t>
            </a: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에피소드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3: BCCCCCT →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통과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최종 보상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 +1)</a:t>
            </a: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강화 학습의 기초 이론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강화 학습 용어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대가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정책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가치 함수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장의 나머지 부분에서 필요한 몇 가지 강화 학습 용어를 추가로 정의해 보겠음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대가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시간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대가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(return)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에피소드 전체 기간을 통해 얻은 누적된 보상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t+1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 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시간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행동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수행한 후 얻은 즉각적인 보상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이어지는 보상은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t+2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R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t+3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등이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시간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대가는 다음과 같이 즉각적인 보상과 이후의 보상을 합하여 계산할 수 있음</a:t>
            </a: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4177891"/>
            <a:ext cx="6502875" cy="1013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강화 학습의 기초 이론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강화 학습 용어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대가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정책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가치 함수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γ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[0, 1]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 범위를 갖는 할인 계수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(discount factor)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γ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미래 보상이 현재 시점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시간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얼마나 가치 있는지 나타냄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γ =0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설정하면 미래 보상에 관심이 없다는 의미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경우 대가는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t+1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이후의 보상을 무시하기 때문에 즉각적인 보상과 같아짐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에이전트는 현재에만 초점을 맞춤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γ =1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설정하면 대가는 가중치를 적용하지 않고 모든 미래 보상을 더한 값이 됨</a:t>
            </a: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강화 학습의 기초 이론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강화 학습 용어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대가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정책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가치 함수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대가를 위한 공식은 재귀적인 표현을 사용하여 다음과 같이 간단하게 쓸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이는 시간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대가가 즉각적인 보상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시간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t+1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할인된 미래 대가를 더한 것이라는 의미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이는 대가 계산을 쉽게 만드는 매우 중요한 성질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19253"/>
            <a:ext cx="47625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강화 학습의 기초 이론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강화 학습 용어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대가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정책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가치 함수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앞서 소개한 학생 예시에서 에피소드의 타임 스텝마다 대가를 계산해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γ=0.9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가정하고 보상은 시험 결과를 기반으로 결정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시험에 통과하면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+1,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실패하면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-1)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중간 타임 스텝의 보상은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에피소드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1: BBCCCCBAT →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통과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최종 보상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 +1)</a:t>
            </a:r>
          </a:p>
          <a:p>
            <a:pPr lvl="1">
              <a:buNone/>
            </a:pP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t=0 : G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=R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+</a:t>
            </a:r>
            <a:r>
              <a:rPr lang="el-GR" altLang="ko-KR" dirty="0" smtClean="0">
                <a:latin typeface="KoPub돋움체_Pro Light" pitchFamily="18" charset="-127"/>
                <a:ea typeface="KoPub돋움체_Pro Light" pitchFamily="18" charset="-127"/>
              </a:rPr>
              <a:t>γ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+</a:t>
            </a:r>
            <a:r>
              <a:rPr lang="el-GR" altLang="ko-KR" dirty="0" smtClean="0">
                <a:latin typeface="KoPub돋움체_Pro Light" pitchFamily="18" charset="-127"/>
                <a:ea typeface="KoPub돋움체_Pro Light" pitchFamily="18" charset="-127"/>
              </a:rPr>
              <a:t>γ</a:t>
            </a:r>
            <a:r>
              <a:rPr lang="el-GR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+ … +</a:t>
            </a:r>
            <a:r>
              <a:rPr lang="el-GR" altLang="ko-KR" dirty="0" smtClean="0">
                <a:latin typeface="KoPub돋움체_Pro Light" pitchFamily="18" charset="-127"/>
                <a:ea typeface="KoPub돋움체_Pro Light" pitchFamily="18" charset="-127"/>
              </a:rPr>
              <a:t>γ</a:t>
            </a:r>
            <a:r>
              <a:rPr lang="el-GR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7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8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→ G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=0 +0 ×</a:t>
            </a:r>
            <a:r>
              <a:rPr lang="el-GR" altLang="ko-KR" dirty="0" smtClean="0">
                <a:latin typeface="KoPub돋움체_Pro Light" pitchFamily="18" charset="-127"/>
                <a:ea typeface="KoPub돋움체_Pro Light" pitchFamily="18" charset="-127"/>
              </a:rPr>
              <a:t>γ + … + 1×γ</a:t>
            </a:r>
            <a:r>
              <a:rPr lang="el-GR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7</a:t>
            </a:r>
            <a:r>
              <a:rPr lang="el-GR" altLang="ko-KR" dirty="0" smtClean="0">
                <a:latin typeface="KoPub돋움체_Pro Light" pitchFamily="18" charset="-127"/>
                <a:ea typeface="KoPub돋움체_Pro Light" pitchFamily="18" charset="-127"/>
              </a:rPr>
              <a:t> =0.9</a:t>
            </a:r>
            <a:r>
              <a:rPr lang="el-GR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7</a:t>
            </a:r>
            <a:r>
              <a:rPr lang="el-GR" altLang="ko-KR" dirty="0" smtClean="0">
                <a:latin typeface="KoPub돋움체_Pro Light" pitchFamily="18" charset="-127"/>
                <a:ea typeface="KoPub돋움체_Pro Light" pitchFamily="18" charset="-127"/>
              </a:rPr>
              <a:t>≈0.478</a:t>
            </a: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t=1 : G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=1×</a:t>
            </a:r>
            <a:r>
              <a:rPr lang="el-GR" altLang="ko-KR" dirty="0" smtClean="0">
                <a:latin typeface="KoPub돋움체_Pro Light" pitchFamily="18" charset="-127"/>
                <a:ea typeface="KoPub돋움체_Pro Light" pitchFamily="18" charset="-127"/>
              </a:rPr>
              <a:t>γ</a:t>
            </a:r>
            <a:r>
              <a:rPr lang="el-GR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6</a:t>
            </a:r>
            <a:r>
              <a:rPr lang="el-GR" altLang="ko-KR" dirty="0" smtClean="0">
                <a:latin typeface="KoPub돋움체_Pro Light" pitchFamily="18" charset="-127"/>
                <a:ea typeface="KoPub돋움체_Pro Light" pitchFamily="18" charset="-127"/>
              </a:rPr>
              <a:t>=0.531</a:t>
            </a: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t=2 : G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=1×</a:t>
            </a:r>
            <a:r>
              <a:rPr lang="el-GR" altLang="ko-KR" dirty="0" smtClean="0">
                <a:latin typeface="KoPub돋움체_Pro Light" pitchFamily="18" charset="-127"/>
                <a:ea typeface="KoPub돋움체_Pro Light" pitchFamily="18" charset="-127"/>
              </a:rPr>
              <a:t>γ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5</a:t>
            </a:r>
            <a:r>
              <a:rPr lang="el-GR" altLang="ko-KR" dirty="0" smtClean="0">
                <a:latin typeface="KoPub돋움체_Pro Light" pitchFamily="18" charset="-127"/>
                <a:ea typeface="KoPub돋움체_Pro Light" pitchFamily="18" charset="-127"/>
              </a:rPr>
              <a:t>=0.590</a:t>
            </a: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</a:t>
            </a:r>
            <a:r>
              <a:rPr lang="el-GR" altLang="ko-KR" dirty="0" smtClean="0">
                <a:latin typeface="KoPub돋움체_Pro Light" pitchFamily="18" charset="-127"/>
                <a:ea typeface="KoPub돋움체_Pro Light" pitchFamily="18" charset="-127"/>
              </a:rPr>
              <a:t>...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t=6 : G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6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=1×</a:t>
            </a:r>
            <a:r>
              <a:rPr lang="el-GR" altLang="ko-KR" dirty="0" smtClean="0">
                <a:latin typeface="KoPub돋움체_Pro Light" pitchFamily="18" charset="-127"/>
                <a:ea typeface="KoPub돋움체_Pro Light" pitchFamily="18" charset="-127"/>
              </a:rPr>
              <a:t>γ=0.9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t=7 : G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7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=1=1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3947463"/>
            <a:ext cx="98722" cy="98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4597632"/>
            <a:ext cx="98722" cy="98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4943274"/>
            <a:ext cx="98722" cy="98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5272424"/>
            <a:ext cx="98722" cy="98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5618066"/>
            <a:ext cx="98722" cy="98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5922593"/>
            <a:ext cx="98722" cy="98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강화 학습의 기초 이론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강화 학습 용어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대가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정책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가치 함수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에피소드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2: ABBBBBBBBBT →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최종 보상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 -1)</a:t>
            </a:r>
          </a:p>
          <a:p>
            <a:pPr lvl="1">
              <a:buNone/>
            </a:pP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t=0 : G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0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 -1×</a:t>
            </a:r>
            <a:r>
              <a:rPr lang="el-GR" altLang="ko-KR" dirty="0" smtClean="0">
                <a:latin typeface="KoPub돋움체_Pro Light" pitchFamily="18" charset="-127"/>
                <a:ea typeface="KoPub돋움체_Pro Light" pitchFamily="18" charset="-127"/>
              </a:rPr>
              <a:t>γ</a:t>
            </a:r>
            <a:r>
              <a:rPr lang="el-GR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9</a:t>
            </a:r>
            <a:r>
              <a:rPr lang="el-GR" altLang="ko-KR" dirty="0" smtClean="0">
                <a:latin typeface="KoPub돋움체_Pro Light" pitchFamily="18" charset="-127"/>
                <a:ea typeface="KoPub돋움체_Pro Light" pitchFamily="18" charset="-127"/>
              </a:rPr>
              <a:t>=- 0.387</a:t>
            </a: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t=1 : G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1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= -1×</a:t>
            </a:r>
            <a:r>
              <a:rPr lang="el-GR" altLang="ko-KR" dirty="0" smtClean="0">
                <a:latin typeface="KoPub돋움체_Pro Light" pitchFamily="18" charset="-127"/>
                <a:ea typeface="KoPub돋움체_Pro Light" pitchFamily="18" charset="-127"/>
              </a:rPr>
              <a:t>γ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8</a:t>
            </a:r>
            <a:r>
              <a:rPr lang="el-GR" altLang="ko-KR" dirty="0" smtClean="0">
                <a:latin typeface="KoPub돋움체_Pro Light" pitchFamily="18" charset="-127"/>
                <a:ea typeface="KoPub돋움체_Pro Light" pitchFamily="18" charset="-127"/>
              </a:rPr>
              <a:t>=- 0.430</a:t>
            </a: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</a:t>
            </a:r>
            <a:r>
              <a:rPr lang="el-GR" altLang="ko-KR" dirty="0" smtClean="0">
                <a:latin typeface="KoPub돋움체_Pro Light" pitchFamily="18" charset="-127"/>
                <a:ea typeface="KoPub돋움체_Pro Light" pitchFamily="18" charset="-127"/>
              </a:rPr>
              <a:t>...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t=8 : G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8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= -1×</a:t>
            </a:r>
            <a:r>
              <a:rPr lang="el-GR" altLang="ko-KR" dirty="0" smtClean="0">
                <a:latin typeface="KoPub돋움체_Pro Light" pitchFamily="18" charset="-127"/>
                <a:ea typeface="KoPub돋움체_Pro Light" pitchFamily="18" charset="-127"/>
              </a:rPr>
              <a:t>γ=- 0.9</a:t>
            </a: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t=9 : G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9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= -1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2622502"/>
            <a:ext cx="98722" cy="98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2927029"/>
            <a:ext cx="98722" cy="98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3272671"/>
            <a:ext cx="98722" cy="98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3601821"/>
            <a:ext cx="98722" cy="98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3906348"/>
            <a:ext cx="98722" cy="98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강화 학습의 기초 이론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강화 학습 용어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대가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정책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가치 함수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정책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π(a | s)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표현되는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정책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(policy)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다음에 선택할 행동을 결정하는 함수로 결정적일 수도 있고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행동을 선택할 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확률적일 수도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확률적 정책은 주어진 상태에서 에이전트가 선택 할 수 있는 행동에 대한 확률 분포를 가짐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학습 과정 동안 에이전트가 더 많은 경험을 얻으면 정책이 바뀔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처음에는 에이전트가 모든 행동의 확률이 균등하게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정책으로 시작할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그동안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에이전트는 최적의 정책에 가깝게 되도록 정책을 학습할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최적 정책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π*(a | s)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가장 높은 대가를 만드는 정책</a:t>
            </a: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3140965"/>
            <a:ext cx="3595168" cy="498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강화 학습의 기초 이론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강화 학습 용어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대가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정책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가치 함수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가치 함수</a:t>
            </a:r>
          </a:p>
          <a:p>
            <a:pPr lvl="1"/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상태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가치 함수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(state-value function)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라고도 부르는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가치 함수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(value function)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각 상태의 좋음을 측정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다른 말로 하면 특정 상태가 얼마나 좋은지 또는 나쁜지를 측정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좋음에 대한 기준은 대가를 기반으로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상태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가치 함수를 정책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따른 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모든 에피소드에 걸친 평균 대가인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대가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기댓값으로 정의</a:t>
            </a: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4005070"/>
            <a:ext cx="6772008" cy="1068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강화 학습의 기초 이론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강화 학습 용어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대가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정책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가치 함수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실제 구현에서는 일반적으로 룩업 테이블을 사용하여 가치 함수를 추정함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여러 번 다시 계산할 필요가 없음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이것이 동적 계획법의 특징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실제로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룩업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테이블과 같은 도구로 가치 함수를 추정할 때 모든 상태 가치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V(s)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테이블에 저장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구현할 때는 리스트나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넘파이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배열이 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배열의 인덱스는 각기 다른 상태를 나타냄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상태와 해당하는 값을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매핑한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딕셔너리가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될 수 있음</a:t>
            </a: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경험에서 배운다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경험에서 배운다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절에서 먼저 머신 러닝의 한 분야로서 강화 학습의 개념을 소개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이어서 머신 러닝의 다른 분야와 비교되는 주요 차이점을 설명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그런 후에 강화 학습 시스템의 기본 구성 요소를 다루겠음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마르코프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결정 과정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(Markov decision process)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기반의 강화 학습 공식을 알아보겠음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강화 학습의 기초 이론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강화 학습 용어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대가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정책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가치 함수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상태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행동 쌍에 대해 가치를 정의할 수도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이를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행동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가치 함수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(action-value function)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라고 부르며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q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s,a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행동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가치 함수는 에이전트의 상태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 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이고 선택한 행동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 a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일때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기대 대가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의미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상태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가치 함수의 정의를 상태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행동 쌍으로 확장하면 다음을 얻음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최적의 정책을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π*(a | s)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나타내는 것처럼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v*(s)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q*(s, a)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최적의 상태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가치와 최적의 행동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가치 함수를 의미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가치 함수를 추정하는 것이 강화 학습 도구들의 핵심 요소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상태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가치 함수와 행동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가치 함수를 계산하고 추정하는 여러 가지 방법을 이 장에서 다루겠음</a:t>
            </a: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198572"/>
            <a:ext cx="7139657" cy="815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강화 학습의 기초 이론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벨먼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방정식을 사용한 동적 계획법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벨먼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방정식은 많은 강화 학습 알고리즘의 핵심 요소 중 하나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벨먼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방정식은 가치 함수 계산을 단순화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여러 타임 스텝에 걸쳐 덧셈을 하는 것 대신에 대가 계산과 비슷하게 재귀를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총 대가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=r+γG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t+1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위한 재귀 공식을 기반으로 가치 함수를 다음과 같이 다시 쓸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즉각적인 보상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상수이고 시간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알 수 있는 값이기 때문에 기댓값 밖으로 뺐음</a:t>
            </a: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198572"/>
            <a:ext cx="4789564" cy="1404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강화 학습의 기초 이론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벨먼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방정식을 사용한 동적 계획법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비슷하게 행동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가치 함수를 다음과 같이 쓸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환경 동역학을 사용해서 다음 상태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s'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이에 해당하는 보상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확률을 모두 더해 기대치를 계산 할 수 있음</a:t>
            </a: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161646"/>
            <a:ext cx="5453922" cy="1229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973" y="4120284"/>
            <a:ext cx="7000964" cy="897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강화 학습의 기초 이론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벨먼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방정식을 사용한 동적 계획법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다음 상태에 대한 대가 기대치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E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[G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t+1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| St+1= s']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다음 상태의 상태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가치 함수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(s')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라는 것을 암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(s)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(s')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함수로 쓸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이를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벨먼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방정식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이라고 부름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상태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대한 가치 함수는 후속 상태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s'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가치 함수에 연관됨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시간 축을 따라 반복되는 계산을 없애 주기 때문에 가치 함수의 계산을 크게 단순화시켜 줌</a:t>
            </a: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795323"/>
            <a:ext cx="7014970" cy="1145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18.3 </a:t>
            </a:r>
            <a:r>
              <a:rPr lang="ko-KR" altLang="en-US" sz="2600" dirty="0" smtClean="0"/>
              <a:t>강화 학습 알고리즘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000366" y="3397954"/>
            <a:ext cx="7200875" cy="13865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375405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18.3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강화 학습 알고리즘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강화 학습 알고리즘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전이 동역학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환경 동역학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p(s',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r|s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a))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알려져 있다고 가정한 동적 계획법을 먼저 다룸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대부분의 강화 학습 문제는 여기에 속하지 않음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알려지지 않은 환경 동역학을 다루기 위해 환경과 상호 작용을 통해 학습하는 강화 학습 기술들이 개발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기법에는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MC, TD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학습 그리고 아주 유명한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러닝과 심층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러닝이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18-5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동적 계획법에서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러닝까지 강화 학습 알고리즘의 발전 과정을 보여 줌</a:t>
            </a: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18.3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강화 학습 알고리즘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18-5 </a:t>
            </a:r>
            <a:r>
              <a:rPr lang="ko-KR" altLang="en-US" sz="1600" b="1" dirty="0" smtClean="0"/>
              <a:t>강화 학습 알고리즘의 발전 과정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6" y="1931218"/>
            <a:ext cx="7538479" cy="2382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18.3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강화 학습 알고리즘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강화 학습 알고리즘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이어지는 절에서 이런 강화 학습 알고리즘을 하나씩 알아보겠음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먼저 동적 계획법으로 시작해서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그리고 마지막에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폴리시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(on-policy)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알고리즘인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SARSA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(State–Action–Reward–State–Action)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오프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폴리시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(off-policy)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러닝을 다루겠음</a:t>
            </a: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18.3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강화 학습 알고리즘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동적 계획법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절에서는 다음 가정하에서 강화 학습 문제를 푸는 데 집중하겠음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환경 동역학에 대해 완벽하게 알고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모든 전이 확률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(s', r | s, a)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알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에이전트의 상태는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마르코프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성질을 가짐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다음 행동과 보상은 오직 현재 상태와 현재 타임 스텝에서 선택한 행동에 의해서만 결정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2622502"/>
            <a:ext cx="98722" cy="98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2927029"/>
            <a:ext cx="98722" cy="98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3272671"/>
            <a:ext cx="98722" cy="98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3601821"/>
            <a:ext cx="98722" cy="98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18.3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강화 학습 알고리즘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동적 계획법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마르코프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결정 과정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(MDP)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사용한 강화 학습 문제에 대한 수학 공식은 이 장의 서두에서 소개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다시 돌아보려면 ‘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마르코프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결정 과정의 수학 공식’ 절을 참고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정책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따르는 가치 함수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</a:t>
            </a:r>
            <a:r>
              <a:rPr lang="en-US" altLang="ko-KR" normalizeH="1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(s)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공식과 환경 동역학을 사용하여 유도된 벨먼 방정식을 소개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동적 계획법은 강화 학습 문제를 풀기 위한 실용적인 방법이 아니라는 것을 유념해야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동적 계획법을 사용할 때는 환경 동역학에 대해 완벽히 알고 있다고 가정함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실제 애플리케이션에는 적절하지 않고 비현실적임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교육적인 관점에서 동적 계획법은 간단한 형태로 강화 학습을 소개하는 데 좋고 더 복잡하고 세련된 강화 학습 알고리즘을 사용하도록 동기를 부여함</a:t>
            </a: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경험에서 배운다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강화 학습 이해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지금까지 이 책은 주로 지도 학습과 비지도 학습에 초점을 맞추었음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지도 학습은 관리자나 전문가가 제공하는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레이블된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훈련 샘플에 의존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레이블이 없는 처음 본 테스트 샘플에 잘 일반화되는 모델을 훈련하는 것이 목표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사람 전문가처럼 지도 학습 모델은 주어진 입력 샘플에 동일한 레이블 또는 값을 할당하는 것을 학습해야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반면 비지도 학습에서는 군집이나 차원 축소처럼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내재된 구조를 학습하거나 감지하는 것이 목적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비슷한 분포를 가지는 새로운 합성 샘플을 생성하는 것이 목적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강화 학습은 지도 학습이나 비지도 학습과 근본적으로 다름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강화 학습을 종종 머신 러닝의 세 번째 부류로 취급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18.3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강화 학습 알고리즘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동적 계획법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절에서 설명할 작업에는 두 개의 목표가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1.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진짜 상태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가치 함수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(s)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구하기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이 작업은 예측 작업이라고도 하며 정책 평가로 구할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2.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최적의 가치 함수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v*(s)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찾기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일반화된 정책 반복을 통해 얻을 수 있음</a:t>
            </a: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18.3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강화 학습 알고리즘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동적 계획법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정책 평가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동적 계획법으로 가치 함수 예측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환경 동역학이 알려져 있다면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벨먼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방정식을 기반으로 임의의 정책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위한 가치 함수를 동적 계획법으로 계산할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가치 함수를 계산하기 위해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&lt;0&gt;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(s)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시작하는 반복 기법을 사용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 상태는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초기화되어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각 반복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i+1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벨먼 방정식을 기반으로 각 상태의 가치를 업데이트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다음과 같이 이전 반복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상태 가치가 기반이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4120284"/>
            <a:ext cx="7335852" cy="1111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18.3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강화 학습 알고리즘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동적 계획법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반복이 무한대로 증가하면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&lt;</a:t>
            </a:r>
            <a:r>
              <a:rPr lang="en-US" altLang="ko-KR" baseline="30000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&gt;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(s)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진짜 상태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가치 함수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</a:t>
            </a:r>
            <a:r>
              <a:rPr lang="en-US" altLang="ko-KR" normalizeH="1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(s)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수렴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환경과 상호 작용이 필요하지 않음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이미 환경 동역학을 정확하게 알고 있기 때문임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정보를 활용하여 가치 함수를 쉽게 추정할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가치 함수를 계산한 후 자연스럽게 질문이 생김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정책을 사용한다면 어떻게 이 가치 함수가 유용할 수 있을까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?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계산된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</a:t>
            </a:r>
            <a:r>
              <a:rPr lang="en-US" altLang="ko-KR" normalizeH="1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(s)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실제로 사용하여 정책을 향상시킬 수 있기 때문에 가능</a:t>
            </a: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18.3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강화 학습 알고리즘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동적 계획법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추정된 가치 함수로 정책 향상시키기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기존 정책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따르는 가치 함수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</a:t>
            </a:r>
            <a:r>
              <a:rPr lang="en-US" altLang="ko-KR" normalizeH="1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(s)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</a:t>
            </a:r>
            <a:r>
              <a:rPr lang="en-US" altLang="ko-KR" normalizeH="1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(s)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사용해서 기존 정책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향상시키려고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이는 각 상태에서 현재 정책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사용할 때보다 더 높거나 최소한 같은 가치를 만드는 새로운 정책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π'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찾는다는 의미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향상된 정책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π'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목표를 다음과 같이 수학적으로 표현 할 수 있음</a:t>
            </a:r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3774642"/>
            <a:ext cx="39751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18.3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강화 학습 알고리즘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동적 계획법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정책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에이전트가 상태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있을 때 행동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선택할 확률을 결정한다는 것을 기억하자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모든 상태에서 항상 더 높거나 같은 가치를 가지는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π'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찾기 위해 먼저 가치 함수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</a:t>
            </a:r>
            <a:r>
              <a:rPr lang="en-US" altLang="ko-KR" normalizeH="1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(s)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계산한 상태 가치를 기반으로 상태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행동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대한 행동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가치 함수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q</a:t>
            </a:r>
            <a:r>
              <a:rPr lang="en-US" altLang="ko-KR" normalizeH="1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(s, a)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모든 상태를 반복하면서 각 상태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행동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선택했을 때 다음 상태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s'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가치와 비교</a:t>
            </a: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18.3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강화 학습 알고리즘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동적 계획법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q</a:t>
            </a:r>
            <a:r>
              <a:rPr lang="en-US" altLang="ko-KR" normalizeH="1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(s, a)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모든 상태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가치 쌍을 계산하여 가장 높은 상태 가치를 얻은 후 현재 정책이 선택한 행동과 비교할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현재 정책이 제안한 행동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                   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행동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가치 함수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                     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계산한 행동과 다르면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가장 높은 행동 가치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q</a:t>
            </a:r>
            <a:r>
              <a:rPr lang="en-US" altLang="ko-KR" normalizeH="1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(s, a)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만드는 행동에 맞도록 행동의 확률을 다시 할당하는 식으로 정책을 업데이트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이것을 정책 향상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(policy improvement)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알고리즘이라고 부름</a:t>
            </a: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9860" y="2449681"/>
            <a:ext cx="1138537" cy="297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3031" y="2449681"/>
            <a:ext cx="1287032" cy="280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18.3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강화 학습 알고리즘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동적 계획법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정책 반복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 절에서 설명한 정책 향상 알고리즘을 사용하면 현재 정책이 이미 최적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 ∈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</a:t>
            </a:r>
            <a:r>
              <a:rPr lang="en-US" altLang="ko-KR" normalizeH="1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(s) =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π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'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(s) = v*(s))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아닐 경우 정책 향상은 더 나은 정책을 만들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정책 향상 알고리즘을 따라 정책 평가를 반복적으로 수행하면 최적의 정책을 찾을 수 있다는 것이 보장</a:t>
            </a: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01241" y="2219253"/>
            <a:ext cx="1714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18.3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강화 학습 알고리즘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동적 계획법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가치 반복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</a:t>
            </a:r>
            <a:r>
              <a:rPr lang="en-US" altLang="ko-KR" normalizeH="1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(s)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q</a:t>
            </a:r>
            <a:r>
              <a:rPr lang="en-US" altLang="ko-KR" normalizeH="1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(s, a)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계산하는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정책 평가와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π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'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(s) ≥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</a:t>
            </a:r>
            <a:r>
              <a:rPr lang="en-US" altLang="ko-KR" normalizeH="1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(s) ∀s ∈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π'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찾는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정책 향상을 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반복하여 최적의 정책에 도달할 수 있다는 것을 보았음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정책 평가와 정책 향상 작업을 하나의 단계로 합치면 훨씬 효율적일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공식은 즉각적인 보상과 다음 상태 가치의 가중치 합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(r +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γv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&lt;</a:t>
            </a:r>
            <a:r>
              <a:rPr lang="en-US" altLang="ko-KR" baseline="30000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&gt;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(s'))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최대화하는 행동에 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기반하여 반복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i+1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가치 함수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&lt;i+1&gt;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업데이트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경우 업데이트된 가치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&lt;i+1&gt;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(s)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가능한 모든 행동 중에서 최선의 행동을 선택하면서 최대화됨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반면 정책 평가에서는 업데이트된 가치가 모든 행동에 대한 가중치 합을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15424" y="2219253"/>
            <a:ext cx="1714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366" y="3832249"/>
            <a:ext cx="6970713" cy="113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18.3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강화 학습 알고리즘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몬테카를로를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사용한 강화 학습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 절에서 보았듯이 동적 계획법은 환경 동역학이 완전히 알려져 있다고 아주 단순한 가정함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동적 계획법에서 벗어나서 환경 동역학에 대한 정보가 전혀 없다는 가정을 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환경의 상태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전이 확률을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에이전트는 환경과 상호 작용을 통해서 학습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방법을 사용할 때 학습 과정은 모의 경험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(simulated experience)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기반으로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기반의 강화 학습에서는 확률적인 정책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따르는 에이전트 클래스를 정의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정책을 기반으로 에이전트는 매 단계마다 행동을 선택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이를 통해 모의 에피소드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(simulated episode)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만들어짐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18.3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강화 학습 알고리즘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몬테카를로를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사용한 강화 학습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앞서 상태에서 얻는 기대 대가를 나타내도록 상태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가치 함수를 정의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동적 계획법에서는 이를 환경 동역학에 대한 지식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p(s', r | s, a)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기반으로 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하지만 이제는 환경 동역학이 필요하지 않는 알고리즘을 개발할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기반 방법은 에이전트가 환경과 상호 작용할 모의 에피소드를 생성하여 이 문제를 해결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모의 에피소드에서 방문한 각 상태의 평균 대가를 계산할 수 있을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경험에서 배운다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강화 학습 이해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지도 학습이나 비지도 학습과 같은 머신 러닝의 다른 범주와 강화 학습을 구별하는 핵심 요소는 강화 학습은 상호 작용을 통해 학습한다는 개념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강화 학습에서는 모델이 보상 함수를 최대화하기 위해 환경과 상호 작용하면서 학습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18.3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강화 학습 알고리즘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몬테카를로를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사용한 강화 학습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MC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를 사용한 상태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가치 함수 추정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일련의 에피소드를 생성한 후 상태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지나치는 모든 에피소드가 상태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가치를 계산하는 데 고려됨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가치 함수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V(S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 s)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대응하는 값을 얻기 위해 룩업 테이블을 사용한다고 가정해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가치 함수를 추정하기 위해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상태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처음 방문했을 때 에피소드에서 얻은 대가를 기반으로 업데이트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알고리즘을 첫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방문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몬테카를로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(first-visit Monte Carlo)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가치 예측이라고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18.3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강화 학습 알고리즘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몬테카를로를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사용한 강화 학습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MC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를 사용한 행동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가치 함수 추정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환경 동역학을 알고 있을 때는 ‘동적 계획법’ 절에서 보았듯이 먼저 최대 가치를 주는 행동을 찾아서 상태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가치 함수로부터 행동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가치 함수를 추정할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환경 동역학을 알고 있지 못하면 이는 불가능함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문제를 해결하기 위해 첫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방문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상태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가치 예측을 추정하는 알고리즘을 확장할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행동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가치 함수를 사용하여 상태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행동 쌍에 대한 추정 대가를 계산할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추정된 대가를 얻기 위해 각 상태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행동 쌍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(s, a)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방문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이는 상태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방문해서 행동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선택하는 것을 의미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18.3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강화 학습 알고리즘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몬테카를로를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사용한 강화 학습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일부 행동은 전혀 선택되지 않을 수 있기 때문에 문제가 되고 충분한 탐험이 이루어지지 않음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몇 가지 방법으로 이 문제를 해결할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가장 간단한 방법은 에피소드가 시작할 때 모든 상태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행동 쌍이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아닌 확률을 가진다고 가정하는 탐험적 시작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(exploratory start)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탐험 부족 이슈를 해결하기 위한 또 다른 방법은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ϵ-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그리디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(greedy)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정책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18.3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강화 학습 알고리즘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몬테카를로를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사용한 강화 학습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MC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제어를 사용하여 최적의 정책 찾기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제어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(control)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정책을 향상시키기 위한 최적화 과정을 의미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동적 계획법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절의 정책 반복과 비슷하게 최적의 정책에 도달할 때까지 정책 평가와 정책 향상을 교대로 반복할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정책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π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시작해서 정책 평가와 정책 향상을 교대로 실행하는 과정은 다음과 같이 나타낼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717035"/>
            <a:ext cx="7594630" cy="652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18.3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강화 학습 알고리즘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몬테카를로를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사용한 강화 학습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정책 향상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행동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가치 함수로부터 그리디 정책 계산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행동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가치 함수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q(s, a)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주어지면 다음과 같이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결정적인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그리디 정책을 만들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탐험 부족 문제를 피하고 앞서 언급한 방문하지 않은 상태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행동 쌍을 고려하기 위해 최적이 아닌 행동에 약간의 선택 기회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(ϵ)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줄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ϵ-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그리디 정책이라고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상태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최적이 아닌 모든 행동은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아니라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적어도            의 선택 확률을 가짐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최적인 행동은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아니라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                        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확률을 가짐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564895"/>
            <a:ext cx="35560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40" y="4235498"/>
            <a:ext cx="668649" cy="54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62253" y="4753961"/>
            <a:ext cx="1696340" cy="534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18.3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강화 학습 알고리즘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시간 차 학습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지금까지 기초적인 두 개의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기법인 동적 계획법과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기반 학습을 보았음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동적 계획법은 환경 동역학에 대한 완벽하고 정확한 지식에 의존함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한편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기반 방법은 모의 경험을 통해 학습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절에서는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학습이라고 부르는 세 번째 강화 학습 방법을 소개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기반 강화 학습의 향상 또는 확장 버전으로 생각할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방법과 비슷하게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학습도 경험을 통해 학습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환경 동역학과 전이 확률에 대한 어떤 지식도 필요하지 않음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주요 차이점은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총 대가를 계산하기 위해 에피소드가 끝날 때까지 기다려야 하는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18.3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강화 학습 알고리즘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시간 차 학습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학습에서는 에피소드 끝에 도달하기 전에 몇 가지 학습된 성질을 사용하여 추정된 가치를 업데이트할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이를 부트스트래핑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(bootstrapping)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이라고 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강화 학습의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부트스트래핑을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사용한 부트스트랩 추정과 혼동하지 말자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동적 계획법이나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기반 학습과 비슷하게 두 개의 작업을 생각해 보겠음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가치 함수 추정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가치 예측이라고도 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정책 향상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제어 작업이라고도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18.3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강화 학습 알고리즘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시간 차 학습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TD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예측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먼저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가치 예측을 다시 생각해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 에피소드 끝에서 각 타임 스텝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대한 대가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추정할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방문한 상태의 추정 값을 다음과 같이 업데이트할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추정 가치를 업데이트하기 위해 타깃 대가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(target return)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-V(S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현재 가치 추정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V(S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더하는 수정 항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(correction term)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학습률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하이퍼파라미터로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학습되는 동안 일정한 값으로 유지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182068"/>
            <a:ext cx="4291116" cy="534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18.3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강화 학습 알고리즘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시간 차 학습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수정 항은 실제 대가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가치는 에피소드가 끝날 때까지 알 수 없음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이를 명확하게 나타내기 위해 실제 대가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t:T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이름을 바꾸겠음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아래 첨자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t:T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타임 스텝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마지막 타임 스텝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까지 일어난 모든 이벤트를 고려하여 타임 스텝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얻은 대가라는 것을 나타냄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18.3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강화 학습 알고리즘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시간 차 학습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학습에서는 실제 대가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t:T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새로운 타깃 대가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t:t+1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바꾸어 가치 함수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V(S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위한 업데이트를 크게 단순화시킴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학습의 업데이트 공식은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타깃 대가                                                         은 관측된 보상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t+1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=r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바로 다음 타임 스텝의 추정 가치를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차이를 정리해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t:T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에피소드가 끝날 때까지 알 수 없음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에피소드가 끝날 때까지 필요한 만큼 많은 단계를 실행해야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이와 반대로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에서는 타깃 대가를 얻기 위해 한 단계만 앞서 실행하면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TD(0)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라고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795323"/>
            <a:ext cx="4868136" cy="510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55" y="3412836"/>
            <a:ext cx="3262535" cy="304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경험에서 배운다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강화 학습 이해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보상 함수 최대화는 지도 학습에서 비용 함수를 최소화하는 개념과 관련이 있지만 강화 학습에서는 일련의 행동을 학습하기 위한 정답 레이블을 모르며 사전에 정의되어 있지 않음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대신 게임 승리처럼 어떤 목표를 달성하기 위해 환경과 상호 작용하면서 학습해야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강화 학습에서 모델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에이전트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(agent)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환경과 상호 작용하기 위해 일련의 행동을 생성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상호 작용의 모음을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에피소드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(episode)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라고 부름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상호 작용을 통해 에이전트는 환경이 제공하는 보상을 모음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보상은 양수 또는 음수일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이따금 에피소드가 끝날 때까지 에이전트에 제공되지 않기도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18.3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강화 학습 알고리즘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시간 차 학습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TD(0)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알고리즘은 더 많은 미래 스텝을 사용하는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스텝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알고리즘으로 일반화할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더 정확히 말하면 미래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스텝의 가중치 합을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n=1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스텝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과정은 이전 문단에서 설명한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TD(0)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동일함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n→∞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스텝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알고리즘과 동일함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스텝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업데이트 공식은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t:t+n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다음과 같이 정의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544214"/>
            <a:ext cx="4823747" cy="52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4581140"/>
            <a:ext cx="7282085" cy="858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18.3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강화 학습 알고리즘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시간 차 학습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알고리즘을 사용한 예측 작업을 다루었으니 제어 작업으로 넘어가 보겠음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제어를 위한 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폴리시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제어와 오프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폴리시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제어 알고리즘 두 개를 다루겠음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경우 모두 동적 계획법과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알고리즘에서 사용한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GPI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폴리시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제어에서 가치 함수는 에이전트가 따르는 것과 동일한 정책에서 선택한 행동을 기반으로 업데이트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반면 오프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폴리시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알고리즘에서는 가치 함수가 현재 정책을 따르지 않는 행동을 기반으로 업데이트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18.3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강화 학습 알고리즘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시간 차 학습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온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-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폴리시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TD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제어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(SARSA)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간단하게 설명하기 위해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스텝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 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TD(0)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대해서만 생각해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폴리시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제어 알고리즘은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스텝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쉽게 일반화될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먼저 가치 함수를 정의하는 예측 공식을 확장하여 행동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가치 함수를 기술해 보겠음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이렇게 하기 위해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룩업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테이블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Q(S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A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사용하여 각 상태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행동 쌍에 대한 행동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가치 함수를 표현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이렇게 하면 다음을 얻게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알고리즘을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SARSA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라고 부름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업데이트 공식에 사용된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원소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(S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A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R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t+1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S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t+1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A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t+1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의미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4177891"/>
            <a:ext cx="7074434" cy="399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18.3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강화 학습 알고리즘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시간 차 학습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동적 계획법과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알고리즘을 설명한 이전 절에서 보았듯이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GPI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프레임워크를 사용할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처음에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정책으로 시작해서 반복적으로 현재 정책의 행동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가치 함수를 추정함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현재의 행동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가치 함수를 기반으로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ϵ-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그리디 정책을 사용해서 정책을 최적화할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18.3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강화 학습 알고리즘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시간 차 학습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오프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-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폴리시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TD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제어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(Q-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러닝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앞서 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폴리시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제어 알고리즘을 사용할 때 모의 에피소드에서 사용한 정책을 기반으로 어떻게 행동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가치 함수를 추정하는지 보았음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행동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가치 함수를 업데이트한 후 정책 향상은 별도의 단계에서 높은 가치를 가진 행동을 선택하는 식으로 수행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18.3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강화 학습 알고리즘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시간 차 학습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 다른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그리고 더 나은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방법은 이 두 단계를 연결하는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다른 말로 하면 에이전트가 현재의 전이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원소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(S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A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R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t+1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S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t+1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A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t+1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에피소드를 생성하면서 정책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따른다고 가정해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에이전트가 선택한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t+1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행동 가치를 사용하여 행동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가치 함수를 업데이트하는 대신 현재 정책을 따르는 에이전트가 실제로 선택한 것이 아니더라도 최선의 행동을 찾을 수 있음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오프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폴리시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알고리즘이라고 부름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18.3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강화 학습 알고리즘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시간 차 학습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이렇게 하기 위해 바로 다음 상태에서 여러 다른 행동에 대한 최대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가치를 고려하도록 업데이트 공식을 수정할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업데이트 공식을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SARSA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알고리즘과 비교해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상태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t+1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최선의 행동을 찾고 수정 항에 이를 사용하여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Q(S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A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추정을 업데이트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449681"/>
            <a:ext cx="70485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18.4 </a:t>
            </a:r>
            <a:r>
              <a:rPr lang="ko-KR" altLang="en-US" sz="2600" dirty="0" smtClean="0"/>
              <a:t>첫 번째 강화 학습 알고리즘 구현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000366" y="3397954"/>
            <a:ext cx="7200875" cy="13865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375405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OpenAI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짐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툴킷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소개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OpenAI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강화 학습 모델을 개발하기 위한 특수한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툴킷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OpenAI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짐에는 사전에 정의된 환경이 포함되어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기본적인 환경으로는 막대의 균형을 잡는 문제인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CartPole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자동차를 산 위로 이동시키는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MountainCar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손을 뻗어 벤치에 있는 물건을 집거나 미는 로봇을 훈련하고 또 블록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공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펜의 방향을 바꾸기 위한 로봇 손을 훈련하는 고급 로봇 환경도 많이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OpenAI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짐은 새로운 환경을 만들 수 있도록 편리한 통합 프레임워크를 제공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더 자세한 내용은 공식 사이트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https://gym.openai.com/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참고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OpenAI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짐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툴킷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소개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절에 있는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OpenAI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짐 코드를 실행하려면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pip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명령을 사용하여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gym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라이브러리를 설치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설치에 관한 도움이 필요하면 공식 사이트에 있는 설치 가이드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(https://gym.openai.com/docs/#installation)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참고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366" y="2161646"/>
            <a:ext cx="2730915" cy="51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경험에서 배운다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강화 학습 이해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컴퓨터에 체스 게임을 가르쳐 사람과 대결하여 승리해야 한다고 가정해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컴퓨터가 움직인 체스 기물의 레이블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보상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게임이 끝날 때까지 알 수 없음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게임을 하는 동안에는 개별 기물의 움직임으로 인해 게임을 이길지 질지 알지 못하기 때문임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게임이 끝난 후에만 피드백을 받을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컴퓨터가 게임에서 이겼다면 에이전트가 원하는 결과를 달성한 것이므로 양의 보상을 받을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반대로 컴퓨터가 게임에서 졌다면 음의 보상을 받을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OpenAI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짐에 포함된 환경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짐 환경을 다루는 방법을 배우기 위해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OpenAI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짐에 포함된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CartPole-v1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환경을 만들어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환경에는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18-6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같이 막대가 세로로 붙어 있는 카트를 수평 방향으로 움직일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막대의 움직임은 물리 법칙을 따름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강화 학습 에이전트는 막대의 균형을 잡아 어느 쪽으로도 넘어지지 않도록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카트를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움직이는 방법을 배우는 것이 목표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567782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18-6 </a:t>
            </a:r>
            <a:r>
              <a:rPr lang="en-US" altLang="ko-KR" sz="1600" b="1" dirty="0" err="1" smtClean="0"/>
              <a:t>CartPole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환경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2968144"/>
            <a:ext cx="7626151" cy="1768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OpenAI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짐에 포함된 환경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상태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관측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공간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행동 공간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행동 실행 방법 같은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CartPole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환경의 속성을 살펴보겠음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19253"/>
            <a:ext cx="7303226" cy="1985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OpenAI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짐에 포함된 환경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앞의 코드에서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CartPole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문제를 위한 환경을 만들었음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환경의 관측 공간은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(4,)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네 개의 실수 값으로 표현되는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공간을 나타냄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각각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카트의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위치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카트의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속도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막대의 각도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막대의 각속도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행동 공간은 이산적인 공간인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Discrete(2)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카트를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왼쪽 또는 오른쪽으로 움직이는 두 개의 행동을 선택할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OpenAI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짐에 포함된 환경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gym.make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('CartPole-v1')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만든 환경 객체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env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에피소드를 시작하기 전에 환경을 초기화할 수 있는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reset()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가지고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reset()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호출하면 막대의 시작 상태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(S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설정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env.reset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반환한 배열 값은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카트의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초기 위치가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- 0.039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속도는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- 0.008,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막대의 각도는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0.033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라디안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(radian)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막대의 각속도는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- 0.021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이라는 것을 나타냄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reset()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호출하면 이 값들은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[- 0.05, 0.05]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범위의 균등 분포에서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랜덤하게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초기화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811246"/>
            <a:ext cx="7200900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OpenAI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짐에 포함된 환경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환경을 초기화한 후 환경과 상호 작용하려면 행동을 선택하고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step()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 행동을 전달하여 실행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507288"/>
            <a:ext cx="7549856" cy="1265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OpenAI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짐에 포함된 환경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앞의 두 명령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env.step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(action=0)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env.step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(action=1)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카트를 왼쪽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(action=0)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밀고 그 다음 오른쪽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(action=1)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밈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선택한 행동에 따라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카트와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막대는 물리 법칙에 따라 움직임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env.step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호출할 때마다 다음 네 개의 원소로 구성된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튜플을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반환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새로운 상태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관측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위한 배열</a:t>
            </a: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보상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(float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타입의 스칼라 값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종료 플래그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(True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False)</a:t>
            </a: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부가 정보를 담은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딕셔너리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3560706"/>
            <a:ext cx="98722" cy="98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3889856"/>
            <a:ext cx="98722" cy="98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4194383"/>
            <a:ext cx="98722" cy="98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4540025"/>
            <a:ext cx="98722" cy="98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OpenAI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짐에 포함된 환경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env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render()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가지고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 단계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일련의 단계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끝나고 실행하면 시간의 흐름에 따라 막대와 카트의 움직임과 환경을 시각화할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막대의 각도가 수직 축으로부터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어느 쪽이든지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12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도보다 커지거나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카트의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위치가 중앙 위치에서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2.4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보다 멀어지면 에피소드가 종료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환경에서 정의된 보상은 카트와 막대가 정해진 범위 안에서 균형을 잡고 있는 시간을 최대화하는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다시 말하면 총 보상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대가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최대화하려면 에피소드의 길이를 최대화해야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OpenAI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짐에 포함된 환경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그리드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월드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OpenAI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툴킷을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사용하는 방법을 설명하기 위한 예제로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CartPole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환경을 소개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다른 환경을 다루어 보겠음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행과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열을 가진 간단한 환경인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그리드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월드를 사용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m=4, n=6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이라고 가정하면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18-7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같은 환경을 그릴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18-7 </a:t>
            </a:r>
            <a:r>
              <a:rPr lang="ko-KR" altLang="en-US" sz="1600" b="1" dirty="0" err="1" smtClean="0"/>
              <a:t>그리드</a:t>
            </a:r>
            <a:r>
              <a:rPr lang="ko-KR" altLang="en-US" sz="1600" b="1" dirty="0" smtClean="0"/>
              <a:t> 월드 환경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1873611"/>
            <a:ext cx="7581205" cy="2480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OpenAI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짐에 포함된 환경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환경은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다른 상태가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중 네 개의 상태는 종료 상태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상태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번에 골드 상태가 있고 상태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10·15·22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번에 세 개의 함정이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네 개의 종료 상태 중 어디에 도착하더라도 에피소드는 끝남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골드 상태와 함정 상태는 다름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골드 상태에 도달하면 양수 보상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+1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받고 함정 상태 중 하나에 에이전트가 도달하면 음수 보상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받음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다른 상태는 모두 보상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반환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에이전트는 항상 상태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시작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환경을 초기화할 때마다 에이전트가 상태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되돌아갈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행동 공간은 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아래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왼쪽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오른쪽 네 개의 방향 이동으로 구성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에이전트가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그리드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경계에 있을 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그리드를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벗어나는 행동을 선택해도 상태는 바뀌지 않음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경험에서 배운다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강화 학습 이해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체스 게임의 예를 생각했을 때 현재 상황을 입력으로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체스판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위의 기물들의 위치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가능한 입력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시스템 상태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개수가 많으면 각 상황이나 상태를 양성 또는 음성으로 레이블하기가 불가능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학습 과정을 구성하기 위해 원하는 결과를 얻었는지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게임에서 승리했는지 아닌지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 수 있는 게임 종료 후에 보상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페널티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제공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OpenAI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짐에 포함된 환경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OpenAI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짐에서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그리드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월드 환경 구현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OpenAI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짐으로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그리드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월드 환경을 만들려면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인터랙티브하게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코드를 실행하는 것보다 스크립트 에디터나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IDE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사용하는 것이 권장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먼저 새로운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스크립트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gridworld_env.py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만들고 필요한 패키지와 이 환경을 출력하기 위해 만든 두 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헬퍼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임포트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OpenAI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짐에 포함된 환경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환경을 시각적으로 출력하기 위해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OpenAI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짐 라이브러리는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Pyglet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라이브러리를 사용하고 편의를 위해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래퍼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(wrapper)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클래스와 함수를 제공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래퍼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클래스를 사용하여 다음 코드에서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그리드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월드 환경을 시각화하겠음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래퍼 클래스에 대한 더 자세한 내용은 다음 주소를 참고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3140965"/>
            <a:ext cx="7133325" cy="280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OpenAI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짐에 포함된 환경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다음은 이런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래퍼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클래스를 사용하는 코드 예제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219253"/>
            <a:ext cx="5357026" cy="3605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OpenAI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짐에 포함된 환경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79" y="1873611"/>
            <a:ext cx="5473227" cy="4629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OpenAI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짐에 포함된 환경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3983" y="1873611"/>
            <a:ext cx="3112375" cy="303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5312" y="2276860"/>
            <a:ext cx="5205754" cy="4039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OpenAI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짐에 포함된 환경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첫 번째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헬퍼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get_coords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기하학적 모양을 반환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이를 사용하여 그리드 월드 환경을 꾸미겠음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삼각형은 골드 상태를 나타내고 원은 함정을 나타냄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draw_object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전달된 좌표 리스트를 기반으로 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삼각형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다각형을 그림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OpenAI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짐에 포함된 환경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그리드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월드 환경을 정의할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같은 파일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(gridworld_env.py)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OpenAI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짐의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DiscreteEnv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상속한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GridWorldEnv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정의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클래스에서 가장 중요한 함수는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_ _init_ _()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메서드에서 행동 공간을 정의하고 각 행동의 역할을 지정하며 종료 상태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골드 상태와 함정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결정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774642"/>
            <a:ext cx="6549493" cy="2723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OpenAI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짐에 포함된 환경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1893767"/>
            <a:ext cx="5492533" cy="3033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OpenAI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짐에 포함된 환경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1" y="1873611"/>
            <a:ext cx="5293766" cy="4316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18.4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첫 번째 강화 학습 알고리즘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OpenAI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짐에 포함된 환경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4900" y="1931218"/>
            <a:ext cx="6210300" cy="4384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11031</TotalTime>
  <Words>9177</Words>
  <Application>Microsoft Office PowerPoint</Application>
  <PresentationFormat>화면 슬라이드 쇼(4:3)</PresentationFormat>
  <Paragraphs>995</Paragraphs>
  <Slides>165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165</vt:i4>
      </vt:variant>
    </vt:vector>
  </HeadingPairs>
  <TitlesOfParts>
    <vt:vector size="167" baseType="lpstr">
      <vt:lpstr>1_Office Theme</vt:lpstr>
      <vt:lpstr>2_Office Theme</vt:lpstr>
      <vt:lpstr>슬라이드 1</vt:lpstr>
      <vt:lpstr>슬라이드 2</vt:lpstr>
      <vt:lpstr>18.1 경험에서 배운다</vt:lpstr>
      <vt:lpstr>18.1 경험에서 배운다</vt:lpstr>
      <vt:lpstr>18.1 경험에서 배운다</vt:lpstr>
      <vt:lpstr>18.1 경험에서 배운다</vt:lpstr>
      <vt:lpstr>18.1 경험에서 배운다</vt:lpstr>
      <vt:lpstr>18.1 경험에서 배운다</vt:lpstr>
      <vt:lpstr>18.1 경험에서 배운다</vt:lpstr>
      <vt:lpstr>18.1 경험에서 배운다</vt:lpstr>
      <vt:lpstr>18.1 경험에서 배운다</vt:lpstr>
      <vt:lpstr>18.1 경험에서 배운다</vt:lpstr>
      <vt:lpstr>18.1 경험에서 배운다</vt:lpstr>
      <vt:lpstr>18.1 경험에서 배운다</vt:lpstr>
      <vt:lpstr>18.1 경험에서 배운다</vt:lpstr>
      <vt:lpstr>18.1 경험에서 배운다</vt:lpstr>
      <vt:lpstr>18.1 경험에서 배운다</vt:lpstr>
      <vt:lpstr>18.2 강화 학습의 기초 이론</vt:lpstr>
      <vt:lpstr>18.2 강화 학습의 기초 이론</vt:lpstr>
      <vt:lpstr>18.2 강화 학습의 기초 이론</vt:lpstr>
      <vt:lpstr>18.2 강화 학습의 기초 이론</vt:lpstr>
      <vt:lpstr>18.2 강화 학습의 기초 이론</vt:lpstr>
      <vt:lpstr>18.2 강화 학습의 기초 이론</vt:lpstr>
      <vt:lpstr>18.2 강화 학습의 기초 이론</vt:lpstr>
      <vt:lpstr>18.2 강화 학습의 기초 이론</vt:lpstr>
      <vt:lpstr>18.2 강화 학습의 기초 이론</vt:lpstr>
      <vt:lpstr>18.2 강화 학습의 기초 이론</vt:lpstr>
      <vt:lpstr>18.2 강화 학습의 기초 이론</vt:lpstr>
      <vt:lpstr>18.2 강화 학습의 기초 이론</vt:lpstr>
      <vt:lpstr>18.2 강화 학습의 기초 이론</vt:lpstr>
      <vt:lpstr>18.2 강화 학습의 기초 이론</vt:lpstr>
      <vt:lpstr>18.2 강화 학습의 기초 이론</vt:lpstr>
      <vt:lpstr>18.2 강화 학습의 기초 이론</vt:lpstr>
      <vt:lpstr>18.2 강화 학습의 기초 이론</vt:lpstr>
      <vt:lpstr>18.2 강화 학습의 기초 이론</vt:lpstr>
      <vt:lpstr>18.2 강화 학습의 기초 이론</vt:lpstr>
      <vt:lpstr>18.2 강화 학습의 기초 이론</vt:lpstr>
      <vt:lpstr>18.2 강화 학습의 기초 이론</vt:lpstr>
      <vt:lpstr>18.2 강화 학습의 기초 이론</vt:lpstr>
      <vt:lpstr>18.2 강화 학습의 기초 이론</vt:lpstr>
      <vt:lpstr>18.2 강화 학습의 기초 이론</vt:lpstr>
      <vt:lpstr>18.2 강화 학습의 기초 이론</vt:lpstr>
      <vt:lpstr>18.2 강화 학습의 기초 이론</vt:lpstr>
      <vt:lpstr>18.3 강화 학습 알고리즘</vt:lpstr>
      <vt:lpstr>18.3 강화 학습 알고리즘</vt:lpstr>
      <vt:lpstr>18.3 강화 학습 알고리즘</vt:lpstr>
      <vt:lpstr>18.3 강화 학습 알고리즘</vt:lpstr>
      <vt:lpstr>18.3 강화 학습 알고리즘</vt:lpstr>
      <vt:lpstr>18.3 강화 학습 알고리즘</vt:lpstr>
      <vt:lpstr>18.3 강화 학습 알고리즘</vt:lpstr>
      <vt:lpstr>18.3 강화 학습 알고리즘</vt:lpstr>
      <vt:lpstr>18.3 강화 학습 알고리즘</vt:lpstr>
      <vt:lpstr>18.3 강화 학습 알고리즘</vt:lpstr>
      <vt:lpstr>18.3 강화 학습 알고리즘</vt:lpstr>
      <vt:lpstr>18.3 강화 학습 알고리즘</vt:lpstr>
      <vt:lpstr>18.3 강화 학습 알고리즘</vt:lpstr>
      <vt:lpstr>18.3 강화 학습 알고리즘</vt:lpstr>
      <vt:lpstr>18.3 강화 학습 알고리즘</vt:lpstr>
      <vt:lpstr>18.3 강화 학습 알고리즘</vt:lpstr>
      <vt:lpstr>18.3 강화 학습 알고리즘</vt:lpstr>
      <vt:lpstr>18.3 강화 학습 알고리즘</vt:lpstr>
      <vt:lpstr>18.3 강화 학습 알고리즘</vt:lpstr>
      <vt:lpstr>18.3 강화 학습 알고리즘</vt:lpstr>
      <vt:lpstr>18.3 강화 학습 알고리즘</vt:lpstr>
      <vt:lpstr>18.3 강화 학습 알고리즘</vt:lpstr>
      <vt:lpstr>18.3 강화 학습 알고리즘</vt:lpstr>
      <vt:lpstr>18.3 강화 학습 알고리즘</vt:lpstr>
      <vt:lpstr>18.3 강화 학습 알고리즘</vt:lpstr>
      <vt:lpstr>18.3 강화 학습 알고리즘</vt:lpstr>
      <vt:lpstr>18.3 강화 학습 알고리즘</vt:lpstr>
      <vt:lpstr>18.3 강화 학습 알고리즘</vt:lpstr>
      <vt:lpstr>18.3 강화 학습 알고리즘</vt:lpstr>
      <vt:lpstr>18.3 강화 학습 알고리즘</vt:lpstr>
      <vt:lpstr>18.3 강화 학습 알고리즘</vt:lpstr>
      <vt:lpstr>18.3 강화 학습 알고리즘</vt:lpstr>
      <vt:lpstr>18.3 강화 학습 알고리즘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18.4 첫 번째 강화 학습 알고리즘 구현</vt:lpstr>
      <vt:lpstr>18.5 전체 요약</vt:lpstr>
      <vt:lpstr>18.5 전체 요약</vt:lpstr>
      <vt:lpstr>18.5 전체 요약</vt:lpstr>
      <vt:lpstr>18.5 전체 요약</vt:lpstr>
      <vt:lpstr>18.5 전체 요약</vt:lpstr>
      <vt:lpstr>18.5 전체 요약</vt:lpstr>
      <vt:lpstr>18.5 전체 요약</vt:lpstr>
      <vt:lpstr>18.5 전체 요약</vt:lpstr>
      <vt:lpstr>18.5 전체 요약</vt:lpstr>
    </vt:vector>
  </TitlesOfParts>
  <Company>The National Academies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admin</cp:lastModifiedBy>
  <cp:revision>1728</cp:revision>
  <cp:lastPrinted>2016-08-10T06:58:55Z</cp:lastPrinted>
  <dcterms:created xsi:type="dcterms:W3CDTF">2013-04-05T19:58:06Z</dcterms:created>
  <dcterms:modified xsi:type="dcterms:W3CDTF">2021-04-28T09:50:47Z</dcterms:modified>
</cp:coreProperties>
</file>